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4" r:id="rId2"/>
    <p:sldId id="272" r:id="rId3"/>
    <p:sldId id="273" r:id="rId4"/>
    <p:sldId id="274" r:id="rId5"/>
    <p:sldId id="280" r:id="rId6"/>
    <p:sldId id="275" r:id="rId7"/>
    <p:sldId id="281" r:id="rId8"/>
    <p:sldId id="276" r:id="rId9"/>
    <p:sldId id="277" r:id="rId10"/>
    <p:sldId id="278" r:id="rId11"/>
    <p:sldId id="283" r:id="rId12"/>
    <p:sldId id="279" r:id="rId13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2B2B2"/>
    <a:srgbClr val="000099"/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ABAC9FD2-639A-44EA-93F8-194DAA74B337}" type="datetimeFigureOut">
              <a:rPr lang="en-GB" smtClean="0"/>
              <a:pPr/>
              <a:t>17/02/2020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350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3507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42B6D428-0537-4A2D-AC7E-6B3A6ADADE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5930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E2CE-AE10-4569-97A7-03488B56EB87}" type="datetimeFigureOut">
              <a:rPr lang="pl-PL" smtClean="0"/>
              <a:pPr/>
              <a:t>2020-02-17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8461-68E1-4555-83E4-6E9B84FF36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E2CE-AE10-4569-97A7-03488B56EB87}" type="datetimeFigureOut">
              <a:rPr lang="pl-PL" smtClean="0"/>
              <a:pPr/>
              <a:t>2020-02-17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8461-68E1-4555-83E4-6E9B84FF36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E2CE-AE10-4569-97A7-03488B56EB87}" type="datetimeFigureOut">
              <a:rPr lang="pl-PL" smtClean="0"/>
              <a:pPr/>
              <a:t>2020-02-17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8461-68E1-4555-83E4-6E9B84FF36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E2CE-AE10-4569-97A7-03488B56EB87}" type="datetimeFigureOut">
              <a:rPr lang="pl-PL" smtClean="0"/>
              <a:pPr/>
              <a:t>2020-02-17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8461-68E1-4555-83E4-6E9B84FF36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E2CE-AE10-4569-97A7-03488B56EB87}" type="datetimeFigureOut">
              <a:rPr lang="pl-PL" smtClean="0"/>
              <a:pPr/>
              <a:t>2020-02-17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8461-68E1-4555-83E4-6E9B84FF36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E2CE-AE10-4569-97A7-03488B56EB87}" type="datetimeFigureOut">
              <a:rPr lang="pl-PL" smtClean="0"/>
              <a:pPr/>
              <a:t>2020-02-17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8461-68E1-4555-83E4-6E9B84FF36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E2CE-AE10-4569-97A7-03488B56EB87}" type="datetimeFigureOut">
              <a:rPr lang="pl-PL" smtClean="0"/>
              <a:pPr/>
              <a:t>2020-02-17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8461-68E1-4555-83E4-6E9B84FF36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E2CE-AE10-4569-97A7-03488B56EB87}" type="datetimeFigureOut">
              <a:rPr lang="pl-PL" smtClean="0"/>
              <a:pPr/>
              <a:t>2020-02-17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8461-68E1-4555-83E4-6E9B84FF36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E2CE-AE10-4569-97A7-03488B56EB87}" type="datetimeFigureOut">
              <a:rPr lang="pl-PL" smtClean="0"/>
              <a:pPr/>
              <a:t>2020-02-17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8461-68E1-4555-83E4-6E9B84FF36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E2CE-AE10-4569-97A7-03488B56EB87}" type="datetimeFigureOut">
              <a:rPr lang="pl-PL" smtClean="0"/>
              <a:pPr/>
              <a:t>2020-02-17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8461-68E1-4555-83E4-6E9B84FF36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CE2CE-AE10-4569-97A7-03488B56EB87}" type="datetimeFigureOut">
              <a:rPr lang="pl-PL" smtClean="0"/>
              <a:pPr/>
              <a:t>2020-02-17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8461-68E1-4555-83E4-6E9B84FF36C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CE2CE-AE10-4569-97A7-03488B56EB87}" type="datetimeFigureOut">
              <a:rPr lang="pl-PL" smtClean="0"/>
              <a:pPr/>
              <a:t>2020-02-17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28461-68E1-4555-83E4-6E9B84FF36C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Grafika:ShellMartinez-ref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pole tekstowe 3"/>
          <p:cNvSpPr txBox="1">
            <a:spLocks noChangeArrowheads="1"/>
          </p:cNvSpPr>
          <p:nvPr/>
        </p:nvSpPr>
        <p:spPr bwMode="auto">
          <a:xfrm>
            <a:off x="0" y="40466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4800" b="1" dirty="0" smtClean="0">
                <a:solidFill>
                  <a:srgbClr val="0000CC"/>
                </a:solidFill>
              </a:rPr>
              <a:t>Technologia chemiczna</a:t>
            </a:r>
            <a:endParaRPr lang="pl-PL" sz="4800" b="1" dirty="0">
              <a:solidFill>
                <a:srgbClr val="F8F8F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268760"/>
            <a:ext cx="914400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Autofit/>
          </a:bodyPr>
          <a:lstStyle/>
          <a:p>
            <a:pPr algn="ctr">
              <a:defRPr/>
            </a:pPr>
            <a:r>
              <a:rPr kumimoji="0" lang="pl-PL" sz="4000" b="1" kern="0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Wykłady</a:t>
            </a:r>
          </a:p>
          <a:p>
            <a:pPr algn="ctr">
              <a:defRPr/>
            </a:pPr>
            <a:r>
              <a:rPr kumimoji="0" lang="pl-PL" sz="4000" b="1" kern="0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Laboratoria </a:t>
            </a:r>
            <a:r>
              <a:rPr kumimoji="0" lang="pl-PL" sz="4000" kern="0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(hala technologiczna)</a:t>
            </a:r>
          </a:p>
          <a:p>
            <a:pPr algn="ctr">
              <a:defRPr/>
            </a:pPr>
            <a:r>
              <a:rPr lang="pl-PL" sz="3200" b="1" kern="0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Warunkiem przystąpienia do egzaminu pisemnego z wykładu jest zaliczenie ćwiczeń laboratoryjnych</a:t>
            </a:r>
          </a:p>
          <a:p>
            <a:pPr algn="ctr">
              <a:defRPr/>
            </a:pPr>
            <a:r>
              <a:rPr kumimoji="0" lang="pl-PL" sz="3200" b="1" kern="0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 przypadku zaliczenia wykładu w terminie zerowym a nie zaliczenia zajęć laboratoryjnych – ocena nie zostanie wpisana do systemu do czasu zaliczenia zajęć laboratoryjnych </a:t>
            </a:r>
            <a:endParaRPr kumimoji="0" lang="pl-PL" sz="3200" b="1" kern="0" dirty="0">
              <a:solidFill>
                <a:srgbClr val="0000CC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558" name="pole tekstowe 6"/>
          <p:cNvSpPr txBox="1">
            <a:spLocks noChangeArrowheads="1"/>
          </p:cNvSpPr>
          <p:nvPr/>
        </p:nvSpPr>
        <p:spPr bwMode="auto">
          <a:xfrm>
            <a:off x="323528" y="5877272"/>
            <a:ext cx="828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SzPct val="70000"/>
            </a:pPr>
            <a:r>
              <a:rPr lang="pl-PL" sz="2800" b="1" dirty="0">
                <a:solidFill>
                  <a:srgbClr val="FF0000"/>
                </a:solidFill>
                <a:latin typeface="Calibri" pitchFamily="34" charset="0"/>
              </a:rPr>
              <a:t>Hasła do materiałów:</a:t>
            </a:r>
            <a:r>
              <a:rPr lang="pl-PL" sz="28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pl-PL" sz="2800" b="1" dirty="0" smtClean="0">
                <a:solidFill>
                  <a:srgbClr val="000000"/>
                </a:solidFill>
                <a:latin typeface="Calibri" pitchFamily="34" charset="0"/>
              </a:rPr>
              <a:t>wtch2020; ltch2020</a:t>
            </a:r>
            <a:endParaRPr lang="pl-PL" sz="28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600" b="1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Technologia Chemiczna - komponenty</a:t>
            </a:r>
          </a:p>
          <a:p>
            <a:pPr algn="ctr"/>
            <a:r>
              <a:rPr lang="pl-PL" sz="2400" b="1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kierunek Chemia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1268760"/>
            <a:ext cx="91440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Autofit/>
          </a:bodyPr>
          <a:lstStyle/>
          <a:p>
            <a:pPr algn="ctr">
              <a:defRPr/>
            </a:pPr>
            <a:r>
              <a:rPr kumimoji="0" lang="pl-PL" sz="4000" b="1" kern="0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Wykłady</a:t>
            </a:r>
          </a:p>
          <a:p>
            <a:pPr algn="ctr">
              <a:defRPr/>
            </a:pPr>
            <a:r>
              <a:rPr lang="pl-PL" sz="4000" b="1" kern="0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Ćwiczenia </a:t>
            </a:r>
            <a:r>
              <a:rPr lang="pl-PL" sz="4000" b="1" kern="0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rachunkowe </a:t>
            </a:r>
            <a:r>
              <a:rPr lang="pl-PL" sz="2000" b="1" kern="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(od 6.04.2020 oraz 8.04.2020)</a:t>
            </a:r>
            <a:endParaRPr kumimoji="0" lang="pl-PL" sz="2000" b="1" kern="0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kumimoji="0" lang="pl-PL" sz="4000" b="1" kern="0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Laboratoria </a:t>
            </a:r>
            <a:r>
              <a:rPr kumimoji="0" lang="pl-PL" sz="4000" kern="0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(hala technologiczna)</a:t>
            </a:r>
          </a:p>
          <a:p>
            <a:pPr algn="ctr">
              <a:defRPr/>
            </a:pPr>
            <a:r>
              <a:rPr lang="pl-PL" sz="2800" b="1" kern="0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Warunkiem przystąpienia do egzaminu pisemnego z wykładu jest zaliczenie ćwiczeń laboratoryjnych i audytoryjnych</a:t>
            </a:r>
          </a:p>
          <a:p>
            <a:pPr algn="ctr">
              <a:defRPr/>
            </a:pPr>
            <a:r>
              <a:rPr kumimoji="0" lang="pl-PL" sz="2800" b="1" kern="0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 przypadku zaliczenia wykładu w terminie zerowym a nie zaliczenia zajęć laboratoryjnych/ audytoryjnych – ocena nie zostanie wpisana do systemu do czasu zaliczenia tych zajęć </a:t>
            </a:r>
            <a:endParaRPr kumimoji="0" lang="pl-PL" sz="2800" b="1" kern="0" dirty="0">
              <a:solidFill>
                <a:srgbClr val="0000CC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3558" name="pole tekstowe 6"/>
          <p:cNvSpPr txBox="1">
            <a:spLocks noChangeArrowheads="1"/>
          </p:cNvSpPr>
          <p:nvPr/>
        </p:nvSpPr>
        <p:spPr bwMode="auto">
          <a:xfrm>
            <a:off x="323528" y="5877272"/>
            <a:ext cx="828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SzPct val="70000"/>
            </a:pPr>
            <a:r>
              <a:rPr lang="pl-PL" sz="2800" b="1" dirty="0">
                <a:solidFill>
                  <a:srgbClr val="FF0000"/>
                </a:solidFill>
                <a:latin typeface="Calibri" pitchFamily="34" charset="0"/>
              </a:rPr>
              <a:t>Hasła do materiałów:</a:t>
            </a:r>
            <a:r>
              <a:rPr lang="pl-PL" sz="28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pl-PL" sz="2800" b="1" dirty="0" smtClean="0">
                <a:solidFill>
                  <a:srgbClr val="000000"/>
                </a:solidFill>
                <a:latin typeface="Calibri" pitchFamily="34" charset="0"/>
              </a:rPr>
              <a:t>wtch2020; ltch2020</a:t>
            </a:r>
            <a:endParaRPr lang="pl-PL" sz="28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600" b="1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Technologia Chemiczna - komponenty</a:t>
            </a:r>
          </a:p>
          <a:p>
            <a:pPr algn="ctr"/>
            <a:r>
              <a:rPr lang="pl-PL" sz="2400" b="1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kierunek Biznes Chemiczny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42910" y="2928934"/>
          <a:ext cx="7786743" cy="1303020"/>
        </p:xfrm>
        <a:graphic>
          <a:graphicData uri="http://schemas.openxmlformats.org/drawingml/2006/table">
            <a:tbl>
              <a:tblPr/>
              <a:tblGrid>
                <a:gridCol w="1496995"/>
                <a:gridCol w="2396376"/>
                <a:gridCol w="1946686"/>
                <a:gridCol w="1946686"/>
              </a:tblGrid>
              <a:tr h="0"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SUROWIEC</a:t>
                      </a:r>
                      <a:endParaRPr lang="pl-PL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PORZĄDANY SKŁADNIK Z SUROWCA</a:t>
                      </a:r>
                      <a:endParaRPr lang="pl-PL" sz="180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ZAWARTOŚĆ SKŁADNIKA</a:t>
                      </a:r>
                      <a:endParaRPr lang="pl-PL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Arial"/>
                        </a:rPr>
                        <a:t>POZOSTAŁE SKŁADNIKI W SUROWCU I ICH ZAWARTOŚĆ</a:t>
                      </a:r>
                      <a:endParaRPr lang="pl-PL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10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" y="938114"/>
            <a:ext cx="9144000" cy="5678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Calibri" pitchFamily="34" charset="0"/>
                <a:cs typeface="Arial" pitchFamily="34" charset="0"/>
              </a:rPr>
              <a:t>Otrzymaj zadany produkt w oparciu o surowce naturalne i znane Ci technologie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Calibri" pitchFamily="34" charset="0"/>
                <a:cs typeface="Arial" pitchFamily="34" charset="0"/>
              </a:rPr>
              <a:t>Uwzględnij w pracy domowej 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Calibri" pitchFamily="34" charset="0"/>
                <a:cs typeface="Arial" pitchFamily="34" charset="0"/>
              </a:rPr>
              <a:t>równania chemiczne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Calibri" pitchFamily="34" charset="0"/>
                <a:cs typeface="Arial" pitchFamily="34" charset="0"/>
              </a:rPr>
              <a:t>dotyczące przemian na wszystkich etapach otrzymywania produktu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cs typeface="Arial" pitchFamily="34" charset="0"/>
            </a:endParaRPr>
          </a:p>
          <a:p>
            <a:pPr marL="457200" lvl="0" indent="-457200" algn="just" eaLnBrk="0" hangingPunct="0">
              <a:spcAft>
                <a:spcPts val="600"/>
              </a:spcAft>
              <a:buFont typeface="+mj-lt"/>
              <a:buAutoNum type="arabicParenR"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Calibri" pitchFamily="34" charset="0"/>
                <a:cs typeface="Arial" pitchFamily="34" charset="0"/>
              </a:rPr>
              <a:t>Uzupełnij 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Calibri" pitchFamily="34" charset="0"/>
                <a:cs typeface="Arial" pitchFamily="34" charset="0"/>
              </a:rPr>
              <a:t>tabelę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Calibri" pitchFamily="34" charset="0"/>
                <a:cs typeface="Arial" pitchFamily="34" charset="0"/>
              </a:rPr>
              <a:t> dotyczącą wykorzystywanych surowców naturalnych (</a:t>
            </a:r>
            <a:r>
              <a:rPr lang="pl-PL" sz="2000" dirty="0" smtClean="0">
                <a:solidFill>
                  <a:srgbClr val="003399"/>
                </a:solidFill>
              </a:rPr>
              <a:t>kopalnych, pochodzenia roślinnego oraz zwierzęcego) 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lang="pl-PL" sz="2000" dirty="0">
              <a:solidFill>
                <a:srgbClr val="002060"/>
              </a:solidFill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pl-PL" sz="2000" dirty="0">
              <a:solidFill>
                <a:srgbClr val="002060"/>
              </a:solidFill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AutoNum type="arabicParenR" startAt="4"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Calibri" pitchFamily="34" charset="0"/>
                <a:cs typeface="Arial" pitchFamily="34" charset="0"/>
              </a:rPr>
              <a:t>Narysuj 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Calibri" pitchFamily="34" charset="0"/>
                <a:cs typeface="Arial" pitchFamily="34" charset="0"/>
              </a:rPr>
              <a:t>schemat ideowy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Calibri" pitchFamily="34" charset="0"/>
                <a:cs typeface="Arial" pitchFamily="34" charset="0"/>
              </a:rPr>
              <a:t>uwzględniający wszystkie procesy i operacje jednostkowe wchodzące w skład zaproponowanej technologii</a:t>
            </a:r>
            <a:endParaRPr lang="pl-PL" sz="2000" dirty="0">
              <a:solidFill>
                <a:srgbClr val="003399"/>
              </a:solidFill>
              <a:ea typeface="Calibri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AutoNum type="arabicParenR" startAt="4"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Calibri" pitchFamily="34" charset="0"/>
                <a:cs typeface="Arial" pitchFamily="34" charset="0"/>
              </a:rPr>
              <a:t>Krótko opisz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Calibri" pitchFamily="34" charset="0"/>
                <a:cs typeface="Arial" pitchFamily="34" charset="0"/>
              </a:rPr>
              <a:t>(1500 znaków ze spacjami, czcionka 12, interlinia 1,5 wiersza, marginesy 2,5cm) zasadę zaproponowanego procesu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AutoNum type="arabicParenR" startAt="4"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Calibri" pitchFamily="34" charset="0"/>
                <a:cs typeface="Arial" pitchFamily="34" charset="0"/>
              </a:rPr>
              <a:t>Pracę w wersji doc. wyślij drogą mailową na adres: </a:t>
            </a:r>
            <a:r>
              <a:rPr kumimoji="0" lang="pl-PL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joanna.nadolna@ug.edu.pl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ea typeface="Calibri" pitchFamily="34" charset="0"/>
                <a:cs typeface="Arial" pitchFamily="34" charset="0"/>
              </a:rPr>
              <a:t>do </a:t>
            </a:r>
            <a:r>
              <a:rPr kumimoji="0" lang="pl-PL" sz="2000" b="0" i="0" u="none" strike="noStrike" cap="none" normalizeH="0" baseline="0" smtClean="0">
                <a:ln>
                  <a:noFill/>
                </a:ln>
                <a:solidFill>
                  <a:srgbClr val="003399"/>
                </a:solidFill>
                <a:effectLst/>
                <a:ea typeface="Calibri" pitchFamily="34" charset="0"/>
                <a:cs typeface="Arial" pitchFamily="34" charset="0"/>
              </a:rPr>
              <a:t>dnia</a:t>
            </a:r>
            <a:r>
              <a:rPr kumimoji="0" lang="pl-PL" sz="2000" b="0" i="0" u="none" strike="noStrike" cap="none" normalizeH="0" baseline="0" smtClean="0">
                <a:ln>
                  <a:noFill/>
                </a:ln>
                <a:solidFill>
                  <a:srgbClr val="003399"/>
                </a:solidFill>
                <a:effectLst/>
                <a:cs typeface="Arial" pitchFamily="34" charset="0"/>
              </a:rPr>
              <a:t> </a:t>
            </a:r>
            <a:r>
              <a:rPr lang="pl-PL" b="1" smtClean="0">
                <a:solidFill>
                  <a:srgbClr val="C00000"/>
                </a:solidFill>
                <a:cs typeface="Arial" pitchFamily="34" charset="0"/>
              </a:rPr>
              <a:t>2</a:t>
            </a:r>
            <a:r>
              <a:rPr kumimoji="0" lang="pl-PL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.06.2020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(prace będą</a:t>
            </a:r>
            <a:r>
              <a:rPr kumimoji="0" lang="pl-PL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sprawdzane systemem </a:t>
            </a:r>
            <a:r>
              <a:rPr kumimoji="0" lang="pl-PL" b="1" i="0" u="none" strike="noStrike" cap="none" normalizeH="0" dirty="0" err="1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antyplagiatowym</a:t>
            </a:r>
            <a:r>
              <a:rPr kumimoji="0" lang="pl-PL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)</a:t>
            </a:r>
            <a:endParaRPr kumimoji="0" lang="pl-PL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0" y="1"/>
            <a:ext cx="9144000" cy="90872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600" b="1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Praca domowa </a:t>
            </a:r>
            <a:r>
              <a:rPr lang="pl-PL" sz="3600" b="1" i="1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Chemik na bezludnej wyspie</a:t>
            </a:r>
            <a:endParaRPr lang="pl-PL" sz="2400" b="1" i="1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 anchor="ctr"/>
          <a:lstStyle/>
          <a:p>
            <a:pPr algn="ctr"/>
            <a:r>
              <a:rPr lang="pl-PL" sz="3200" b="1" smtClean="0">
                <a:solidFill>
                  <a:srgbClr val="0000CC"/>
                </a:solidFill>
              </a:rPr>
              <a:t>Wykład – prowadzący</a:t>
            </a:r>
          </a:p>
        </p:txBody>
      </p:sp>
      <p:sp>
        <p:nvSpPr>
          <p:cNvPr id="17411" name="pole tekstowe 5"/>
          <p:cNvSpPr txBox="1">
            <a:spLocks noChangeArrowheads="1"/>
          </p:cNvSpPr>
          <p:nvPr/>
        </p:nvSpPr>
        <p:spPr bwMode="auto">
          <a:xfrm>
            <a:off x="107950" y="1844675"/>
            <a:ext cx="885666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200" b="1" dirty="0">
                <a:solidFill>
                  <a:srgbClr val="000000"/>
                </a:solidFill>
                <a:latin typeface="Calibri Light" pitchFamily="34" charset="0"/>
              </a:rPr>
              <a:t>Dr inż. Ewelina </a:t>
            </a:r>
            <a:r>
              <a:rPr lang="pl-PL" sz="3200" b="1" dirty="0" smtClean="0">
                <a:solidFill>
                  <a:srgbClr val="000000"/>
                </a:solidFill>
                <a:latin typeface="Calibri Light" pitchFamily="34" charset="0"/>
              </a:rPr>
              <a:t>Grabowska-Musiał, </a:t>
            </a:r>
            <a:r>
              <a:rPr lang="pl-PL" sz="3200" b="1" dirty="0">
                <a:solidFill>
                  <a:srgbClr val="000000"/>
                </a:solidFill>
                <a:latin typeface="Calibri Light" pitchFamily="34" charset="0"/>
              </a:rPr>
              <a:t>p. </a:t>
            </a:r>
            <a:r>
              <a:rPr lang="pl-PL" sz="3200" b="1" dirty="0" smtClean="0">
                <a:solidFill>
                  <a:srgbClr val="000000"/>
                </a:solidFill>
                <a:latin typeface="Calibri Light" pitchFamily="34" charset="0"/>
              </a:rPr>
              <a:t>G204</a:t>
            </a:r>
          </a:p>
          <a:p>
            <a:pPr algn="ctr"/>
            <a:r>
              <a:rPr lang="pl-PL" sz="3200" b="1" dirty="0" smtClean="0">
                <a:solidFill>
                  <a:srgbClr val="000000"/>
                </a:solidFill>
                <a:latin typeface="Calibri Light" pitchFamily="34" charset="0"/>
              </a:rPr>
              <a:t>Dr inż. Joanna Nadolna, p. G 213</a:t>
            </a:r>
          </a:p>
          <a:p>
            <a:pPr algn="ctr"/>
            <a:r>
              <a:rPr lang="pl-PL" sz="3200" b="1" dirty="0" smtClean="0">
                <a:solidFill>
                  <a:srgbClr val="000000"/>
                </a:solidFill>
                <a:latin typeface="Calibri Light" pitchFamily="34" charset="0"/>
              </a:rPr>
              <a:t>Prof</a:t>
            </a:r>
            <a:r>
              <a:rPr lang="pl-PL" sz="3200" b="1" dirty="0">
                <a:solidFill>
                  <a:srgbClr val="000000"/>
                </a:solidFill>
                <a:latin typeface="Calibri Light" pitchFamily="34" charset="0"/>
              </a:rPr>
              <a:t>. </a:t>
            </a:r>
            <a:r>
              <a:rPr lang="pl-PL" sz="3200" b="1" dirty="0" err="1">
                <a:solidFill>
                  <a:srgbClr val="000000"/>
                </a:solidFill>
                <a:latin typeface="Calibri Light" pitchFamily="34" charset="0"/>
              </a:rPr>
              <a:t>dr</a:t>
            </a:r>
            <a:r>
              <a:rPr lang="pl-PL" sz="3200" b="1" dirty="0">
                <a:solidFill>
                  <a:srgbClr val="000000"/>
                </a:solidFill>
                <a:latin typeface="Calibri Light" pitchFamily="34" charset="0"/>
              </a:rPr>
              <a:t> hab. inż. Adriana Zaleska-Medynska, p. G202</a:t>
            </a:r>
          </a:p>
          <a:p>
            <a:pPr algn="ctr"/>
            <a:r>
              <a:rPr lang="pl-PL" sz="3200" b="1" dirty="0" err="1">
                <a:solidFill>
                  <a:srgbClr val="0000CC"/>
                </a:solidFill>
                <a:latin typeface="Calibri Light" pitchFamily="34" charset="0"/>
              </a:rPr>
              <a:t>adriana.zaleska@ug.edu.pl</a:t>
            </a:r>
            <a:endParaRPr lang="pl-PL" sz="3200" b="1" dirty="0">
              <a:solidFill>
                <a:srgbClr val="0000CC"/>
              </a:solidFill>
              <a:latin typeface="Calibri Light" pitchFamily="34" charset="0"/>
            </a:endParaRPr>
          </a:p>
          <a:p>
            <a:pPr algn="ctr"/>
            <a:r>
              <a:rPr lang="pl-PL" sz="3200" b="1" dirty="0">
                <a:solidFill>
                  <a:srgbClr val="000000"/>
                </a:solidFill>
                <a:latin typeface="Calibri Light" pitchFamily="34" charset="0"/>
              </a:rPr>
              <a:t>Konsultacje: czwartek </a:t>
            </a:r>
            <a:r>
              <a:rPr lang="pl-PL" sz="3200" b="1" dirty="0" smtClean="0">
                <a:solidFill>
                  <a:srgbClr val="000000"/>
                </a:solidFill>
                <a:latin typeface="Calibri Light" pitchFamily="34" charset="0"/>
              </a:rPr>
              <a:t>10-12 </a:t>
            </a:r>
            <a:endParaRPr lang="pl-PL" sz="3200" b="1" dirty="0">
              <a:solidFill>
                <a:srgbClr val="000000"/>
              </a:solidFill>
              <a:latin typeface="Calibri Light" pitchFamily="34" charset="0"/>
            </a:endParaRPr>
          </a:p>
        </p:txBody>
      </p:sp>
      <p:sp>
        <p:nvSpPr>
          <p:cNvPr id="17412" name="pole tekstowe 6"/>
          <p:cNvSpPr txBox="1">
            <a:spLocks noChangeArrowheads="1"/>
          </p:cNvSpPr>
          <p:nvPr/>
        </p:nvSpPr>
        <p:spPr bwMode="auto">
          <a:xfrm>
            <a:off x="827088" y="5661025"/>
            <a:ext cx="75596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4400" b="1">
                <a:solidFill>
                  <a:srgbClr val="FF0000"/>
                </a:solidFill>
                <a:latin typeface="Calibri Light" pitchFamily="34" charset="0"/>
              </a:rPr>
              <a:t>Katedra Technologii Środowiska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79388" y="260350"/>
          <a:ext cx="8820150" cy="6588513"/>
        </p:xfrm>
        <a:graphic>
          <a:graphicData uri="http://schemas.openxmlformats.org/drawingml/2006/table">
            <a:tbl>
              <a:tblPr/>
              <a:tblGrid>
                <a:gridCol w="1214437"/>
                <a:gridCol w="7605713"/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Data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Temat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18.02 (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AZM)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Wprowadzenie. Technologia chemiczna jako nauka stosowana. Geneza nowego procesu technologicznego. Chemiczna koncepcja metody. Powiększanie skali procesu.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25.02 (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AZM)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Technologiczna koncepcja metody Procesy i operacje jednostkowe. Schemat ideowy i technologiczny. 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3.03 (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AZM)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Calibri"/>
                        </a:rPr>
                        <a:t>Zasada najlepszego wykorzystania różnic potencjałów. Zasada najlepszego wykorzystania surowców. 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17.03 (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AZM)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Zasada najlepszego wykorzystania energii. Zasada najlepszego wykorzystania aparatury. Zasada umiaru technologicznego. Bilans masowy i materiałowy procesu.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24.03 (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EGM)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Rozdrabnianie cieczy. Mieszanie i aglomeracja Ekstrakcja.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31.03 (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EGM)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Destylacja i rektyfikacja. TELETURNIEJ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07.04 (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AZM)</a:t>
                      </a:r>
                      <a:endParaRPr lang="pl-PL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KOLOKWIUM I</a:t>
                      </a:r>
                      <a:endParaRPr lang="pl-PL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9.04* (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AZM)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Procesy rozdrabniania ciał stałych Przesiewanie i sortowanie.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21.04 (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EGM)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Wymiana ciepła. Ogrzewanie i chłodzenie. Odparowywanie.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Calibri"/>
                        </a:rPr>
                        <a:t>28.04 (</a:t>
                      </a:r>
                      <a:r>
                        <a:rPr lang="pl-PL" sz="1400" dirty="0">
                          <a:latin typeface="Calibri"/>
                          <a:ea typeface="Calibri"/>
                          <a:cs typeface="Calibri"/>
                        </a:rPr>
                        <a:t>EGM)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Zamrażanie żywności. Suszenie.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05.05 (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AZM)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Formowanie i ekstruzja. Mechaniczne rozdzielanie układów niejednorodnych.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12.05 (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JN)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Przykłady procesów technologicznych (</a:t>
                      </a:r>
                      <a:r>
                        <a:rPr lang="pl-PL" sz="1400" i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case studies – przemysł rafineryjny</a:t>
                      </a:r>
                      <a:r>
                        <a:rPr lang="pl-PL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).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19.05 (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JN)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Przykłady procesów technologicznych (</a:t>
                      </a:r>
                      <a:r>
                        <a:rPr lang="pl-PL" sz="1400" i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case studies – przemysł azotowy</a:t>
                      </a:r>
                      <a:r>
                        <a:rPr lang="pl-PL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).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Calibri"/>
                        </a:rPr>
                        <a:t>26.05 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(</a:t>
                      </a:r>
                      <a:r>
                        <a:rPr lang="pl-PL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JN)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Podstawowe urządzenia w przemyśle chemicznym i spożywczym. </a:t>
                      </a:r>
                      <a:r>
                        <a:rPr lang="pl-PL" sz="1400">
                          <a:latin typeface="Calibri"/>
                          <a:ea typeface="Calibri"/>
                          <a:cs typeface="Calibri"/>
                        </a:rPr>
                        <a:t>TELETURNIEJ</a:t>
                      </a:r>
                      <a:endParaRPr lang="pl-PL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02.06 (</a:t>
                      </a:r>
                      <a:r>
                        <a:rPr lang="pl-PL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AZM)</a:t>
                      </a:r>
                      <a:endParaRPr lang="pl-PL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20320" marR="444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</a:rPr>
                        <a:t>KOLOKWIUM II</a:t>
                      </a:r>
                      <a:endParaRPr lang="pl-PL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1412776"/>
          <a:ext cx="9144000" cy="4400231"/>
        </p:xfrm>
        <a:graphic>
          <a:graphicData uri="http://schemas.openxmlformats.org/drawingml/2006/table">
            <a:tbl>
              <a:tblPr/>
              <a:tblGrid>
                <a:gridCol w="6372225"/>
                <a:gridCol w="2771775"/>
              </a:tblGrid>
              <a:tr h="10116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Poszczególne komponenty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Max</a:t>
                      </a:r>
                      <a:r>
                        <a:rPr kumimoji="0" 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. ilość punktów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076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Kolokwia wykładowe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Kolokwium I – 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7.04.2020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Kolokwium II – 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2.06.2020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</a:tr>
              <a:tr h="650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TELETURNIEJ I  - 31.03.2020 (grupa zwycięska)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650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TELETURNIEJ II  - 26.05.2020(grupa zwycięska)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1011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SUMA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600" b="1" dirty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Warunki zaliczenia wykładu – termin „zerowy</a:t>
            </a:r>
            <a:r>
              <a:rPr lang="pl-PL" sz="3600" b="1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</a:p>
          <a:p>
            <a:pPr algn="ctr"/>
            <a:r>
              <a:rPr lang="pl-PL" sz="3200" b="1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kierunek Chemia</a:t>
            </a:r>
            <a:endParaRPr lang="pl-PL" sz="3200" b="1" dirty="0">
              <a:solidFill>
                <a:srgbClr val="000099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0" y="6237312"/>
            <a:ext cx="88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</a:rPr>
              <a:t>Zaliczenie w terminie zerowym od 55 </a:t>
            </a:r>
            <a:r>
              <a:rPr lang="pl-PL" sz="2000" b="1" dirty="0" err="1" smtClean="0">
                <a:solidFill>
                  <a:srgbClr val="FF0000"/>
                </a:solidFill>
              </a:rPr>
              <a:t>pkt</a:t>
            </a:r>
            <a:endParaRPr lang="pl-PL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1340768"/>
          <a:ext cx="9144000" cy="4860267"/>
        </p:xfrm>
        <a:graphic>
          <a:graphicData uri="http://schemas.openxmlformats.org/drawingml/2006/table">
            <a:tbl>
              <a:tblPr/>
              <a:tblGrid>
                <a:gridCol w="6372225"/>
                <a:gridCol w="2771775"/>
              </a:tblGrid>
              <a:tr h="10627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Poszczególne komponenty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Max</a:t>
                      </a:r>
                      <a:r>
                        <a:rPr kumimoji="0" 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. ilość punktów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0974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Kolokwia wykładowe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Kolokwium I – 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7.04.2020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Kolokwium II – 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2.06.2020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CEC"/>
                    </a:solidFill>
                  </a:tcPr>
                </a:tc>
              </a:tr>
              <a:tr h="683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TELETURNIEJ I  - 31.03.2020 (grupa zwycięska)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683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TELETURNIEJ II  - 26.05.2020(grupa zwycięska)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6830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Praca domowa Chemik na bezludnej wyspie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6F6"/>
                    </a:solidFill>
                  </a:tcPr>
                </a:tc>
              </a:tr>
              <a:tr h="65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SUMA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600" b="1" dirty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Warunki zaliczenia wykładu – termin „zerowy</a:t>
            </a:r>
            <a:r>
              <a:rPr lang="pl-PL" sz="3600" b="1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</a:p>
          <a:p>
            <a:pPr algn="ctr"/>
            <a:r>
              <a:rPr lang="pl-PL" sz="3200" b="1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Kierunek Biznes Chemiczny</a:t>
            </a:r>
            <a:endParaRPr lang="pl-PL" sz="3200" b="1" dirty="0">
              <a:solidFill>
                <a:srgbClr val="000099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0" y="6237312"/>
            <a:ext cx="8820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</a:rPr>
              <a:t>Zaliczenie w terminie zerowym od 60 </a:t>
            </a:r>
            <a:r>
              <a:rPr lang="pl-PL" sz="2000" b="1" dirty="0" err="1" smtClean="0">
                <a:solidFill>
                  <a:srgbClr val="FF0000"/>
                </a:solidFill>
              </a:rPr>
              <a:t>pkt</a:t>
            </a:r>
            <a:endParaRPr lang="pl-PL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539750" y="1412875"/>
          <a:ext cx="8144074" cy="50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2037"/>
                <a:gridCol w="4072037"/>
              </a:tblGrid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Ilość punktów</a:t>
                      </a:r>
                      <a:endParaRPr lang="pl-PL" sz="2800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Ocena</a:t>
                      </a:r>
                      <a:endParaRPr lang="pl-PL" sz="2800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66FF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91-100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b. dobry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86-90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dobry plus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75-85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dobry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66-74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dostateczny plus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55-65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dostateczny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u="sng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&lt;</a:t>
                      </a:r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54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niedostateczny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600" b="1" dirty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Warunki zaliczenia wykładu – termin „zerowy</a:t>
            </a:r>
            <a:r>
              <a:rPr lang="pl-PL" sz="3600" b="1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</a:p>
          <a:p>
            <a:pPr algn="ctr"/>
            <a:r>
              <a:rPr lang="pl-PL" sz="2400" b="1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kierunek Chemia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539750" y="1412875"/>
          <a:ext cx="8144074" cy="50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2037"/>
                <a:gridCol w="4072037"/>
              </a:tblGrid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Ilość punktów</a:t>
                      </a:r>
                      <a:endParaRPr lang="pl-PL" sz="2800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Ocena</a:t>
                      </a:r>
                      <a:endParaRPr lang="pl-PL" sz="2800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66FF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95-110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b. dobry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90-95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dobry plus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80-89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dobry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70-79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dostateczny plus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60-69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dostateczny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u="sng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&lt;</a:t>
                      </a:r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59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niedostateczny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600" b="1" dirty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Warunki zaliczenia wykładu – termin „zerowy</a:t>
            </a:r>
            <a:r>
              <a:rPr lang="pl-PL" sz="3600" b="1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”</a:t>
            </a:r>
          </a:p>
          <a:p>
            <a:pPr algn="ctr"/>
            <a:r>
              <a:rPr lang="pl-PL" sz="2400" b="1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kierunek Biznes Chemiczny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179388" y="1412875"/>
          <a:ext cx="8964612" cy="2951164"/>
        </p:xfrm>
        <a:graphic>
          <a:graphicData uri="http://schemas.openxmlformats.org/drawingml/2006/table">
            <a:tbl>
              <a:tblPr/>
              <a:tblGrid>
                <a:gridCol w="5688012"/>
                <a:gridCol w="3276600"/>
              </a:tblGrid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Poszczególne komponenty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Max. ilość punktów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</a:tr>
              <a:tr h="1316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54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Zaliczenie pisemne  (w sesji podstawowej) – wg podanych zagadnień i na podstawie literatury przedmiotu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54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54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SUMA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54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600" b="1" dirty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Warunki zaliczenia wykładu – </a:t>
            </a:r>
            <a:r>
              <a:rPr lang="pl-PL" sz="3600" b="1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zaliczenie w sesji</a:t>
            </a:r>
            <a:endParaRPr lang="pl-PL" sz="2400" b="1" i="1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539750" y="1412875"/>
          <a:ext cx="8144074" cy="50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2037"/>
                <a:gridCol w="4072037"/>
              </a:tblGrid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Ilość punktów</a:t>
                      </a:r>
                      <a:endParaRPr lang="pl-PL" sz="2800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Ocena</a:t>
                      </a:r>
                      <a:endParaRPr lang="pl-PL" sz="2800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rgbClr val="66FF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91-100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b. dobry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81-90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dobry plus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71-80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dobry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61-70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dostateczny plus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51-60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dostateczny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ECFF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pl-PL" sz="2800" b="1" u="sng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&lt;</a:t>
                      </a:r>
                      <a:r>
                        <a:rPr lang="pl-PL" sz="2800" b="1" dirty="0" smtClean="0">
                          <a:solidFill>
                            <a:srgbClr val="0000CC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50</a:t>
                      </a:r>
                      <a:endParaRPr lang="pl-PL" sz="2800" b="1" dirty="0">
                        <a:solidFill>
                          <a:srgbClr val="0000CC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ea typeface="Tahoma" pitchFamily="34" charset="0"/>
                          <a:cs typeface="Calibri" pitchFamily="34" charset="0"/>
                        </a:rPr>
                        <a:t>niedostateczny</a:t>
                      </a:r>
                      <a:endParaRPr lang="pl-PL" sz="2800" b="1" dirty="0">
                        <a:solidFill>
                          <a:srgbClr val="FF0000"/>
                        </a:solidFill>
                        <a:latin typeface="Calibri" pitchFamily="34" charset="0"/>
                        <a:ea typeface="Tahoma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  <p:sp>
        <p:nvSpPr>
          <p:cNvPr id="6" name="Tytuł 1"/>
          <p:cNvSpPr txBox="1">
            <a:spLocks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3600" b="1" dirty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Warunki zaliczenia wykładu – </a:t>
            </a:r>
            <a:r>
              <a:rPr lang="pl-PL" sz="3600" b="1" dirty="0" smtClean="0">
                <a:solidFill>
                  <a:srgbClr val="0000CC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zaliczenie w sesji</a:t>
            </a:r>
            <a:endParaRPr lang="pl-PL" sz="2400" b="1" i="1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719</Words>
  <Application>Microsoft Office PowerPoint</Application>
  <PresentationFormat>Pokaz na ekranie (4:3)</PresentationFormat>
  <Paragraphs>158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Slajd 1</vt:lpstr>
      <vt:lpstr>Wykład – prowadzący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Wykład – prowadzący</dc:title>
  <dc:creator>Adriana</dc:creator>
  <cp:lastModifiedBy>Adriana</cp:lastModifiedBy>
  <cp:revision>52</cp:revision>
  <cp:lastPrinted>2015-08-31T09:52:11Z</cp:lastPrinted>
  <dcterms:created xsi:type="dcterms:W3CDTF">2015-03-05T11:25:47Z</dcterms:created>
  <dcterms:modified xsi:type="dcterms:W3CDTF">2020-02-17T16:54:22Z</dcterms:modified>
</cp:coreProperties>
</file>