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9" r:id="rId4"/>
    <p:sldId id="260" r:id="rId5"/>
    <p:sldId id="261" r:id="rId6"/>
    <p:sldId id="278" r:id="rId7"/>
    <p:sldId id="262" r:id="rId8"/>
    <p:sldId id="280" r:id="rId9"/>
    <p:sldId id="258" r:id="rId10"/>
    <p:sldId id="282" r:id="rId11"/>
    <p:sldId id="268" r:id="rId12"/>
    <p:sldId id="267" r:id="rId13"/>
    <p:sldId id="263" r:id="rId14"/>
    <p:sldId id="264" r:id="rId15"/>
    <p:sldId id="265" r:id="rId16"/>
    <p:sldId id="266" r:id="rId17"/>
    <p:sldId id="271" r:id="rId18"/>
    <p:sldId id="269" r:id="rId19"/>
    <p:sldId id="270" r:id="rId20"/>
    <p:sldId id="277" r:id="rId21"/>
    <p:sldId id="281" r:id="rId22"/>
    <p:sldId id="272" r:id="rId23"/>
    <p:sldId id="274" r:id="rId24"/>
    <p:sldId id="276" r:id="rId25"/>
    <p:sldId id="275"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6592A-455D-482C-A1B5-161C5BD9EE9E}" v="1052" dt="2021-02-16T21:31:06.76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8" autoAdjust="0"/>
    <p:restoredTop sz="94660" autoAdjust="0"/>
  </p:normalViewPr>
  <p:slideViewPr>
    <p:cSldViewPr snapToGrid="0">
      <p:cViewPr varScale="1">
        <p:scale>
          <a:sx n="113" d="100"/>
          <a:sy n="113" d="100"/>
        </p:scale>
        <p:origin x="132" y="180"/>
      </p:cViewPr>
      <p:guideLst>
        <p:guide orient="horz" pos="2160"/>
        <p:guide pos="3840"/>
      </p:guideLst>
    </p:cSldViewPr>
  </p:slideViewPr>
  <p:outlineViewPr>
    <p:cViewPr>
      <p:scale>
        <a:sx n="33" d="100"/>
        <a:sy n="33" d="100"/>
      </p:scale>
      <p:origin x="0" y="176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PRODUKCJA CUKRU NA </a:t>
            </a:r>
            <a:r>
              <a:rPr lang="en-US" dirty="0" smtClean="0"/>
              <a:t>ŚWIECIE</a:t>
            </a:r>
            <a:r>
              <a:rPr lang="pl-PL" dirty="0" smtClean="0"/>
              <a:t> NA 2018 ROK</a:t>
            </a:r>
            <a:endParaRPr lang="en-US" dirty="0"/>
          </a:p>
        </c:rich>
      </c:tx>
      <c:layout>
        <c:manualLayout>
          <c:xMode val="edge"/>
          <c:yMode val="edge"/>
          <c:x val="0.21826721862190232"/>
          <c:y val="3.4277917890891449E-2"/>
        </c:manualLayout>
      </c:layout>
      <c:overlay val="0"/>
    </c:title>
    <c:autoTitleDeleted val="0"/>
    <c:plotArea>
      <c:layout/>
      <c:pieChart>
        <c:varyColors val="1"/>
        <c:ser>
          <c:idx val="0"/>
          <c:order val="0"/>
          <c:tx>
            <c:strRef>
              <c:f>Arkusz1!$B$1</c:f>
              <c:strCache>
                <c:ptCount val="1"/>
                <c:pt idx="0">
                  <c:v>PRODUKCJA CUKRU NA ŚWIECIE</c:v>
                </c:pt>
              </c:strCache>
            </c:strRef>
          </c:tx>
          <c:spPr>
            <a:ln w="76200"/>
          </c:spPr>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Arkusz1!$A$2:$A$7</c:f>
              <c:strCache>
                <c:ptCount val="6"/>
                <c:pt idx="0">
                  <c:v>1.Brazylia</c:v>
                </c:pt>
                <c:pt idx="1">
                  <c:v>2.Indie</c:v>
                </c:pt>
                <c:pt idx="2">
                  <c:v>3.Tailandia</c:v>
                </c:pt>
                <c:pt idx="3">
                  <c:v>4.Meksyk</c:v>
                </c:pt>
                <c:pt idx="4">
                  <c:v>5.EU</c:v>
                </c:pt>
                <c:pt idx="5">
                  <c:v>6.Chiny</c:v>
                </c:pt>
              </c:strCache>
            </c:strRef>
          </c:cat>
          <c:val>
            <c:numRef>
              <c:f>Arkusz1!$B$2:$B$7</c:f>
              <c:numCache>
                <c:formatCode>0%</c:formatCode>
                <c:ptCount val="6"/>
                <c:pt idx="0">
                  <c:v>0.32000000000000023</c:v>
                </c:pt>
                <c:pt idx="1">
                  <c:v>0.25</c:v>
                </c:pt>
                <c:pt idx="2">
                  <c:v>0.25</c:v>
                </c:pt>
                <c:pt idx="3">
                  <c:v>0.23</c:v>
                </c:pt>
                <c:pt idx="4">
                  <c:v>8.0000000000000071E-2</c:v>
                </c:pt>
                <c:pt idx="5">
                  <c:v>7.0000000000000034E-2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olidFill>
      <a:schemeClr val="accent1">
        <a:lumMod val="40000"/>
        <a:lumOff val="60000"/>
      </a:schemeClr>
    </a:solidFill>
    <a:ln>
      <a:solidFill>
        <a:schemeClr val="tx1"/>
      </a:solidFill>
    </a:ln>
  </c:spPr>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dirty="0"/>
              <a:t>Spożycie</a:t>
            </a:r>
            <a:r>
              <a:rPr lang="pl-PL" baseline="0" dirty="0"/>
              <a:t> cukru w Polsce na przestrzeni lat przypadające na jedną </a:t>
            </a:r>
            <a:r>
              <a:rPr lang="pl-PL" baseline="0" dirty="0" smtClean="0"/>
              <a:t>osobę </a:t>
            </a:r>
            <a:r>
              <a:rPr lang="pl-PL" b="0" baseline="0" dirty="0" smtClean="0"/>
              <a:t>[kg]</a:t>
            </a:r>
            <a:endParaRPr lang="en-US" b="0" dirty="0"/>
          </a:p>
        </c:rich>
      </c:tx>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2.3798259837585788E-3"/>
          <c:y val="0.20736190007440441"/>
          <c:w val="0.9721572537642138"/>
          <c:h val="0.69322661680515474"/>
        </c:manualLayout>
      </c:layout>
      <c:barChart>
        <c:barDir val="col"/>
        <c:grouping val="clustered"/>
        <c:varyColors val="0"/>
        <c:ser>
          <c:idx val="0"/>
          <c:order val="0"/>
          <c:tx>
            <c:strRef>
              <c:f>Arkusz1!$B$1</c:f>
              <c:strCache>
                <c:ptCount val="1"/>
                <c:pt idx="0">
                  <c:v>Seria 1</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Arkusz1!$A$2:$A$11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Arkusz1!$B$2:$B$11</c:f>
              <c:numCache>
                <c:formatCode>General</c:formatCode>
                <c:ptCount val="10"/>
                <c:pt idx="0">
                  <c:v>39.9</c:v>
                </c:pt>
                <c:pt idx="1">
                  <c:v>39.4</c:v>
                </c:pt>
                <c:pt idx="2">
                  <c:v>42.5</c:v>
                </c:pt>
                <c:pt idx="3">
                  <c:v>41.9</c:v>
                </c:pt>
                <c:pt idx="4">
                  <c:v>44.3</c:v>
                </c:pt>
                <c:pt idx="5">
                  <c:v>40.5</c:v>
                </c:pt>
                <c:pt idx="6">
                  <c:v>42.3</c:v>
                </c:pt>
                <c:pt idx="7">
                  <c:v>44.5</c:v>
                </c:pt>
                <c:pt idx="8">
                  <c:v>47</c:v>
                </c:pt>
                <c:pt idx="9">
                  <c:v>42.1</c:v>
                </c:pt>
              </c:numCache>
            </c:numRef>
          </c:val>
        </c:ser>
        <c:dLbls>
          <c:showLegendKey val="0"/>
          <c:showVal val="1"/>
          <c:showCatName val="0"/>
          <c:showSerName val="0"/>
          <c:showPercent val="0"/>
          <c:showBubbleSize val="0"/>
        </c:dLbls>
        <c:gapWidth val="150"/>
        <c:axId val="313293008"/>
        <c:axId val="313470680"/>
      </c:barChart>
      <c:catAx>
        <c:axId val="313293008"/>
        <c:scaling>
          <c:orientation val="minMax"/>
        </c:scaling>
        <c:delete val="0"/>
        <c:axPos val="b"/>
        <c:numFmt formatCode="General" sourceLinked="1"/>
        <c:majorTickMark val="out"/>
        <c:minorTickMark val="none"/>
        <c:tickLblPos val="nextTo"/>
        <c:crossAx val="313470680"/>
        <c:crosses val="autoZero"/>
        <c:auto val="1"/>
        <c:lblAlgn val="ctr"/>
        <c:lblOffset val="100"/>
        <c:noMultiLvlLbl val="0"/>
      </c:catAx>
      <c:valAx>
        <c:axId val="313470680"/>
        <c:scaling>
          <c:orientation val="minMax"/>
        </c:scaling>
        <c:delete val="1"/>
        <c:axPos val="l"/>
        <c:majorGridlines/>
        <c:numFmt formatCode="General" sourceLinked="1"/>
        <c:majorTickMark val="out"/>
        <c:minorTickMark val="none"/>
        <c:tickLblPos val="none"/>
        <c:crossAx val="313293008"/>
        <c:crosses val="autoZero"/>
        <c:crossBetween val="between"/>
      </c:valAx>
      <c:spPr>
        <a:ln>
          <a:solidFill>
            <a:schemeClr val="tx1"/>
          </a:solidFill>
        </a:ln>
      </c:spPr>
    </c:plotArea>
    <c:plotVisOnly val="1"/>
    <c:dispBlanksAs val="zero"/>
    <c:showDLblsOverMax val="0"/>
  </c:chart>
  <c:spPr>
    <a:solidFill>
      <a:schemeClr val="bg1"/>
    </a:solidFill>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pPr/>
              <a:t>3/2/2021</a:t>
            </a:fld>
            <a:endParaRPr lang="en-US" dirty="0"/>
          </a:p>
        </p:txBody>
      </p:sp>
      <p:sp>
        <p:nvSpPr>
          <p:cNvPr id="5" name="Footer Placeholder 4">
            <a:extLst>
              <a:ext uri="{FF2B5EF4-FFF2-40B4-BE49-F238E27FC236}">
                <a16:creationId xmlns=""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9798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pPr/>
              <a:t>3/2/2021</a:t>
            </a:fld>
            <a:endParaRPr lang="en-US" dirty="0"/>
          </a:p>
        </p:txBody>
      </p:sp>
      <p:sp>
        <p:nvSpPr>
          <p:cNvPr id="5" name="Footer Placeholder 4">
            <a:extLst>
              <a:ext uri="{FF2B5EF4-FFF2-40B4-BE49-F238E27FC236}">
                <a16:creationId xmlns=""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403935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pPr/>
              <a:t>3/2/2021</a:t>
            </a:fld>
            <a:endParaRPr lang="en-US" dirty="0"/>
          </a:p>
        </p:txBody>
      </p:sp>
      <p:sp>
        <p:nvSpPr>
          <p:cNvPr id="5" name="Footer Placeholder 4">
            <a:extLst>
              <a:ext uri="{FF2B5EF4-FFF2-40B4-BE49-F238E27FC236}">
                <a16:creationId xmlns="" xmlns:a16="http://schemas.microsoft.com/office/drawing/2014/main" id="{02F21559-4901-4AD3-ABE7-DF023545731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39339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pPr/>
              <a:t>3/2/2021</a:t>
            </a:fld>
            <a:endParaRPr lang="en-US" dirty="0"/>
          </a:p>
        </p:txBody>
      </p:sp>
      <p:sp>
        <p:nvSpPr>
          <p:cNvPr id="5" name="Footer Placeholder 4">
            <a:extLst>
              <a:ext uri="{FF2B5EF4-FFF2-40B4-BE49-F238E27FC236}">
                <a16:creationId xmlns="" xmlns:a16="http://schemas.microsoft.com/office/drawing/2014/main" id="{8FCE3137-8136-46C5-AC2F-49E5F55E4C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14330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pPr/>
              <a:t>3/2/2021</a:t>
            </a:fld>
            <a:endParaRPr lang="en-US" dirty="0"/>
          </a:p>
        </p:txBody>
      </p:sp>
      <p:sp>
        <p:nvSpPr>
          <p:cNvPr id="5" name="Footer Placeholder 4">
            <a:extLst>
              <a:ext uri="{FF2B5EF4-FFF2-40B4-BE49-F238E27FC236}">
                <a16:creationId xmlns=""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91783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pPr/>
              <a:t>3/2/2021</a:t>
            </a:fld>
            <a:endParaRPr lang="en-US" dirty="0"/>
          </a:p>
        </p:txBody>
      </p:sp>
      <p:sp>
        <p:nvSpPr>
          <p:cNvPr id="6" name="Footer Placeholder 5">
            <a:extLst>
              <a:ext uri="{FF2B5EF4-FFF2-40B4-BE49-F238E27FC236}">
                <a16:creationId xmlns="" xmlns:a16="http://schemas.microsoft.com/office/drawing/2014/main" id="{4447609B-ACA4-4323-9340-C7DB166D7A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69746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pPr/>
              <a:t>3/2/2021</a:t>
            </a:fld>
            <a:endParaRPr lang="en-US" dirty="0"/>
          </a:p>
        </p:txBody>
      </p:sp>
      <p:sp>
        <p:nvSpPr>
          <p:cNvPr id="8" name="Footer Placeholder 7">
            <a:extLst>
              <a:ext uri="{FF2B5EF4-FFF2-40B4-BE49-F238E27FC236}">
                <a16:creationId xmlns=""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296491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pPr/>
              <a:t>3/2/2021</a:t>
            </a:fld>
            <a:endParaRPr lang="en-US" dirty="0"/>
          </a:p>
        </p:txBody>
      </p:sp>
      <p:sp>
        <p:nvSpPr>
          <p:cNvPr id="4" name="Footer Placeholder 3">
            <a:extLst>
              <a:ext uri="{FF2B5EF4-FFF2-40B4-BE49-F238E27FC236}">
                <a16:creationId xmlns="" xmlns:a16="http://schemas.microsoft.com/office/drawing/2014/main" id="{88BC7B90-4C99-4653-872A-3572A02DAE9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23850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pPr/>
              <a:t>3/2/2021</a:t>
            </a:fld>
            <a:endParaRPr lang="en-US" dirty="0"/>
          </a:p>
        </p:txBody>
      </p:sp>
      <p:sp>
        <p:nvSpPr>
          <p:cNvPr id="3" name="Footer Placeholder 2">
            <a:extLst>
              <a:ext uri="{FF2B5EF4-FFF2-40B4-BE49-F238E27FC236}">
                <a16:creationId xmlns="" xmlns:a16="http://schemas.microsoft.com/office/drawing/2014/main" id="{8A2F58E5-C92D-4C64-B867-0576B1EADD06}"/>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78822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pPr/>
              <a:t>3/2/2021</a:t>
            </a:fld>
            <a:endParaRPr lang="en-US" dirty="0"/>
          </a:p>
        </p:txBody>
      </p:sp>
      <p:sp>
        <p:nvSpPr>
          <p:cNvPr id="6" name="Footer Placeholder 5">
            <a:extLst>
              <a:ext uri="{FF2B5EF4-FFF2-40B4-BE49-F238E27FC236}">
                <a16:creationId xmlns="" xmlns:a16="http://schemas.microsoft.com/office/drawing/2014/main" id="{EA832E66-581A-4CF2-A40A-4E24FAAC4AE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7715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pPr/>
              <a:t>3/2/2021</a:t>
            </a:fld>
            <a:endParaRPr lang="en-US" dirty="0"/>
          </a:p>
        </p:txBody>
      </p:sp>
      <p:sp>
        <p:nvSpPr>
          <p:cNvPr id="6" name="Footer Placeholder 5">
            <a:extLst>
              <a:ext uri="{FF2B5EF4-FFF2-40B4-BE49-F238E27FC236}">
                <a16:creationId xmlns="" xmlns:a16="http://schemas.microsoft.com/office/drawing/2014/main" id="{4EDB852F-4134-4AB5-BA87-483B1E1ADD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1202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pPr/>
              <a:t>3/2/2021</a:t>
            </a:fld>
            <a:endParaRPr lang="en-US" dirty="0"/>
          </a:p>
        </p:txBody>
      </p:sp>
      <p:sp>
        <p:nvSpPr>
          <p:cNvPr id="5" name="Footer Placeholder 4">
            <a:extLst>
              <a:ext uri="{FF2B5EF4-FFF2-40B4-BE49-F238E27FC236}">
                <a16:creationId xmlns=""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4223183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krokdozdrowia.com/bezsennosc-cukrzyca-maja-zwiazek/" TargetMode="External"/><Relationship Id="rId13" Type="http://schemas.openxmlformats.org/officeDocument/2006/relationships/hyperlink" Target="https://www.biznes.gov.pl/pl/firma/podatki-i-ksiegowosc/chce-rozliczac-inne-podatki/podatek-cukrowy-kto-ma-obowiazek-zaplaty" TargetMode="External"/><Relationship Id="rId3" Type="http://schemas.openxmlformats.org/officeDocument/2006/relationships/hyperlink" Target="https://www.researchgate.net/profile/Beata_Jablonowska-Lietz/publication/235991967_Can_sugar_be_addictive_Neural_reward_pathways_in_the_brain/links/5abb89cda6fdcc6c46797a8c/Can-sugar-be-addictive-Neural-reward-pathways-in-the-brain.pdf" TargetMode="External"/><Relationship Id="rId7" Type="http://schemas.openxmlformats.org/officeDocument/2006/relationships/hyperlink" Target="https://www.kowr.gov.pl/uploads/pliki/analizy/miesieczne/Nr%201_2019_KOWR_rynek%20cukru.pdf" TargetMode="External"/><Relationship Id="rId12" Type="http://schemas.openxmlformats.org/officeDocument/2006/relationships/hyperlink" Target="https://opakowania.com.pl/news/produkcja-biodegradalnego-plastiku-z-cukru-buraczanego-lub-zboza-26131.html" TargetMode="External"/><Relationship Id="rId17" Type="http://schemas.openxmlformats.org/officeDocument/2006/relationships/hyperlink" Target="https://www.google.com/search?q=producent+cukru+na+%C5%9Bwiecie+2019&amp;tbm=isch&amp;ved=2ahUKEwi2rdKL3_PuAhVQuCoKHQTfAHkQ2-cCegQIABAA&amp;oq=producent+cukru+na+%C5%9Bwiecie+2019&amp;gs_lcp=CgNpbWcQA1DUzQNYkt4DYLDhA2gAcAB4AIABaYgBtAOSAQM0LjGYAQCgAQGqAQtnd3Mtd2l6LWltZ8ABAQ&amp;sclient=img&amp;ei=3oYuYLbGLtDwqgGEvoPIBw&amp;bih=600&amp;biw=1366" TargetMode="External"/><Relationship Id="rId2" Type="http://schemas.openxmlformats.org/officeDocument/2006/relationships/hyperlink" Target="https://zdrowedane.nfz.gov.pl/pluginfile.php/63/mod_resource/content/4/cukier.pdf" TargetMode="External"/><Relationship Id="rId16" Type="http://schemas.openxmlformats.org/officeDocument/2006/relationships/hyperlink" Target="https://stronazdrowia.pl/co-zamiast-cukru-najzdrowsze-zamienniki-cukru-ich-wady-i-zalety-oraz-kalorycznosc/ar/c14-15048538" TargetMode="External"/><Relationship Id="rId1" Type="http://schemas.openxmlformats.org/officeDocument/2006/relationships/slideLayout" Target="../slideLayouts/slideLayout1.xml"/><Relationship Id="rId6" Type="http://schemas.openxmlformats.org/officeDocument/2006/relationships/hyperlink" Target="https://www.poradnikzdrowie.pl/diety-i-zywienie/co-jesz/cukier-kokosowy-wlasciwosci-i-zastosowanie-aa-genX-Ja9w-YZzp.html" TargetMode="External"/><Relationship Id="rId11" Type="http://schemas.openxmlformats.org/officeDocument/2006/relationships/hyperlink" Target="https://ktociewyleczy.pl/wiedza/problemy-zdrowotne/choroby-ukladu-nerwowego/choroba-alzheimera/3400-alzheimer-cukrzyca-mozgu" TargetMode="External"/><Relationship Id="rId5" Type="http://schemas.openxmlformats.org/officeDocument/2006/relationships/hyperlink" Target="https://educdn.azureedge.net/assignments/popup/loading.html" TargetMode="External"/><Relationship Id="rId15" Type="http://schemas.openxmlformats.org/officeDocument/2006/relationships/hyperlink" Target="https://www.google.com/search?q=cukier+trzcinowy&amp;tbm=isch&amp;sxsrf=ALeKk00cN9wSC7Tdvyrrva66pST135FixA:1613647851520&amp;source=lnms&amp;sa=X&amp;ved=0ahUKEwi_uu3XqvPuAhWCtYsKHfRhBWcQ_AUI7QIoAQ&amp;biw=1366&amp;bih=600" TargetMode="External"/><Relationship Id="rId10" Type="http://schemas.openxmlformats.org/officeDocument/2006/relationships/hyperlink" Target="https://www.hellozdrowie.pl/artykul-jestes-uzalezniony-od-cukru-sprawdz-to/" TargetMode="External"/><Relationship Id="rId4" Type="http://schemas.openxmlformats.org/officeDocument/2006/relationships/hyperlink" Target="https://ostrzegamy.online/gus-polak-spozywa-blisko-45-kg-cukru-rocznie/" TargetMode="External"/><Relationship Id="rId9" Type="http://schemas.openxmlformats.org/officeDocument/2006/relationships/hyperlink" Target="https://pssewadowice.wsse.krakow.pl/index.php/obszary-dzialan/promocja-zdrowia/329-cukier-otylosc-konsekwencje" TargetMode="External"/><Relationship Id="rId14" Type="http://schemas.openxmlformats.org/officeDocument/2006/relationships/hyperlink" Target="http://www.google.com/search?q=trzcina+cukrowa&amp;tbm=isch&amp;ved=2ahUKEwj79fLaqvPuAhVMzioKHW9gDyMQ2cCegQIABAA&amp;oq=trzcina+c&amp;gs_lcp=CgNpbWcQARgAMgIIADIECAAQQzICCAAyAggAMgIIADICCAAyAggAMgIIADICCAAyAggAOgcIIxDqAhAnOgQII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pl.wikipedia.org/wiki/Sacharoza"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9E433CB3-EAB2-4842-A1DD-7BC051B556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descr="Pływające na białe sześciany 3D">
            <a:extLst>
              <a:ext uri="{FF2B5EF4-FFF2-40B4-BE49-F238E27FC236}">
                <a16:creationId xmlns="" xmlns:a16="http://schemas.microsoft.com/office/drawing/2014/main" id="{75A5A655-E595-4F94-A3F6-3F5E9727557C}"/>
              </a:ext>
            </a:extLst>
          </p:cNvPr>
          <p:cNvPicPr>
            <a:picLocks noChangeAspect="1"/>
          </p:cNvPicPr>
          <p:nvPr/>
        </p:nvPicPr>
        <p:blipFill rotWithShape="1">
          <a:blip r:embed="rId2" cstate="print"/>
          <a:srcRect t="1393" b="12068"/>
          <a:stretch/>
        </p:blipFill>
        <p:spPr>
          <a:xfrm>
            <a:off x="1" y="10"/>
            <a:ext cx="12192000" cy="6857990"/>
          </a:xfrm>
          <a:prstGeom prst="rect">
            <a:avLst/>
          </a:prstGeom>
        </p:spPr>
      </p:pic>
      <p:sp>
        <p:nvSpPr>
          <p:cNvPr id="21" name="Rectangle 20">
            <a:extLst>
              <a:ext uri="{FF2B5EF4-FFF2-40B4-BE49-F238E27FC236}">
                <a16:creationId xmlns="" xmlns:a16="http://schemas.microsoft.com/office/drawing/2014/main" id="{6FAF9F3F-2AF9-4108-A33C-05E0835A98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 xmlns:a16="http://schemas.microsoft.com/office/drawing/2014/main" id="{F776B0B4-EBCF-4292-BACF-A789A13BBF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p:cNvSpPr>
            <a:spLocks noGrp="1"/>
          </p:cNvSpPr>
          <p:nvPr>
            <p:ph type="ctrTitle"/>
          </p:nvPr>
        </p:nvSpPr>
        <p:spPr>
          <a:xfrm>
            <a:off x="1371600" y="1397479"/>
            <a:ext cx="9486900" cy="1660121"/>
          </a:xfrm>
        </p:spPr>
        <p:txBody>
          <a:bodyPr vert="horz" lIns="91440" tIns="45720" rIns="91440" bIns="45720" rtlCol="0"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b="1" spc="0" dirty="0">
                <a:ln w="0"/>
                <a:solidFill>
                  <a:schemeClr val="tx2">
                    <a:lumMod val="90000"/>
                    <a:lumOff val="10000"/>
                  </a:schemeClr>
                </a:solidFill>
                <a:effectLst>
                  <a:reflection blurRad="12700" stA="50000" endPos="50000" dist="5000" dir="5400000" sy="-100000" rotWithShape="0"/>
                </a:effectLst>
                <a:cs typeface="Times New Roman"/>
              </a:rPr>
              <a:t>CUKIER STOŁOWY- PRZYJACIEL CZY WRÓG</a:t>
            </a:r>
            <a:r>
              <a:rPr lang="pl-PL" b="1" spc="0" dirty="0">
                <a:ln w="0"/>
                <a:solidFill>
                  <a:schemeClr val="tx2">
                    <a:lumMod val="90000"/>
                    <a:lumOff val="10000"/>
                  </a:schemeClr>
                </a:solidFill>
                <a:effectLst>
                  <a:reflection blurRad="12700" stA="50000" endPos="50000" dist="5000" dir="5400000" sy="-100000" rotWithShape="0"/>
                </a:effectLst>
              </a:rPr>
              <a:t>?</a:t>
            </a:r>
            <a:br>
              <a:rPr lang="pl-PL" b="1" spc="0" dirty="0">
                <a:ln w="0"/>
                <a:solidFill>
                  <a:schemeClr val="tx2">
                    <a:lumMod val="90000"/>
                    <a:lumOff val="10000"/>
                  </a:schemeClr>
                </a:solidFill>
                <a:effectLst>
                  <a:reflection blurRad="12700" stA="50000" endPos="50000" dist="5000" dir="5400000" sy="-100000" rotWithShape="0"/>
                </a:effectLst>
              </a:rPr>
            </a:br>
            <a:r>
              <a:rPr lang="pl-PL"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pl-PL"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pl-PL" sz="25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Podtytuł 2"/>
          <p:cNvSpPr>
            <a:spLocks noGrp="1"/>
          </p:cNvSpPr>
          <p:nvPr>
            <p:ph type="subTitle" idx="1"/>
          </p:nvPr>
        </p:nvSpPr>
        <p:spPr>
          <a:xfrm>
            <a:off x="1367287" y="2281226"/>
            <a:ext cx="9797450" cy="3635481"/>
          </a:xfrm>
        </p:spPr>
        <p:txBody>
          <a:bodyPr vert="horz" lIns="91440" tIns="45720" rIns="91440" bIns="45720" rtlCol="0" anchor="t">
            <a:noAutofit/>
          </a:bodyPr>
          <a:lstStyle/>
          <a:p>
            <a:pPr algn="just"/>
            <a:endParaRPr lang="pl-PL" sz="2000" b="1" dirty="0">
              <a:solidFill>
                <a:schemeClr val="tx1"/>
              </a:solidFill>
              <a:latin typeface="Times New Roman"/>
              <a:cs typeface="Times New Roman"/>
            </a:endParaRPr>
          </a:p>
          <a:p>
            <a:pPr algn="just"/>
            <a:r>
              <a:rPr lang="pl-PL" sz="2000" b="1" dirty="0" smtClean="0">
                <a:solidFill>
                  <a:schemeClr val="tx1"/>
                </a:solidFill>
                <a:cs typeface="Times New Roman"/>
              </a:rPr>
              <a:t>Zdawałoby </a:t>
            </a:r>
            <a:r>
              <a:rPr lang="pl-PL" sz="2000" b="1" dirty="0">
                <a:solidFill>
                  <a:schemeClr val="tx1"/>
                </a:solidFill>
                <a:cs typeface="Times New Roman"/>
              </a:rPr>
              <a:t>się, że w </a:t>
            </a:r>
            <a:r>
              <a:rPr lang="pl-PL" sz="2000" b="1" dirty="0" smtClean="0">
                <a:solidFill>
                  <a:schemeClr val="tx1"/>
                </a:solidFill>
                <a:cs typeface="Times New Roman"/>
              </a:rPr>
              <a:t>świecie, </a:t>
            </a:r>
            <a:r>
              <a:rPr lang="pl-PL" sz="2000" b="1" dirty="0">
                <a:solidFill>
                  <a:schemeClr val="tx1"/>
                </a:solidFill>
                <a:cs typeface="Times New Roman"/>
              </a:rPr>
              <a:t>w </a:t>
            </a:r>
            <a:r>
              <a:rPr lang="pl-PL" sz="2000" b="1" dirty="0" smtClean="0">
                <a:solidFill>
                  <a:schemeClr val="tx1"/>
                </a:solidFill>
                <a:cs typeface="Times New Roman"/>
              </a:rPr>
              <a:t>którym przyszło </a:t>
            </a:r>
            <a:r>
              <a:rPr lang="pl-PL" sz="2000" b="1" dirty="0">
                <a:solidFill>
                  <a:schemeClr val="tx1"/>
                </a:solidFill>
                <a:cs typeface="Times New Roman"/>
              </a:rPr>
              <a:t>nam </a:t>
            </a:r>
            <a:r>
              <a:rPr lang="pl-PL" sz="2000" b="1" dirty="0" smtClean="0">
                <a:solidFill>
                  <a:schemeClr val="tx1"/>
                </a:solidFill>
                <a:cs typeface="Times New Roman"/>
              </a:rPr>
              <a:t>żyć, </a:t>
            </a:r>
            <a:r>
              <a:rPr lang="pl-PL" sz="2000" b="1" dirty="0">
                <a:solidFill>
                  <a:schemeClr val="tx1"/>
                </a:solidFill>
                <a:cs typeface="Times New Roman"/>
              </a:rPr>
              <a:t>zagadnienia związane z dietą, zwłaszcza z aspektem </a:t>
            </a:r>
            <a:r>
              <a:rPr lang="pl-PL" sz="2000" b="1" dirty="0" smtClean="0">
                <a:solidFill>
                  <a:schemeClr val="tx1"/>
                </a:solidFill>
                <a:cs typeface="Times New Roman"/>
              </a:rPr>
              <a:t>wpływu </a:t>
            </a:r>
            <a:r>
              <a:rPr lang="pl-PL" sz="2000" b="1" dirty="0">
                <a:solidFill>
                  <a:schemeClr val="tx1"/>
                </a:solidFill>
                <a:cs typeface="Times New Roman"/>
              </a:rPr>
              <a:t>cukru </a:t>
            </a:r>
            <a:r>
              <a:rPr lang="pl-PL" sz="2000" b="1" dirty="0" smtClean="0">
                <a:solidFill>
                  <a:schemeClr val="tx1"/>
                </a:solidFill>
                <a:cs typeface="Times New Roman"/>
              </a:rPr>
              <a:t>dodanego, są </a:t>
            </a:r>
            <a:r>
              <a:rPr lang="pl-PL" sz="2000" b="1" dirty="0">
                <a:solidFill>
                  <a:schemeClr val="tx1"/>
                </a:solidFill>
                <a:cs typeface="Times New Roman"/>
              </a:rPr>
              <a:t>kwestiami oczywistymi. Problem stanowi jednak </a:t>
            </a:r>
            <a:r>
              <a:rPr lang="pl-PL" sz="2000" b="1" dirty="0" smtClean="0">
                <a:solidFill>
                  <a:schemeClr val="tx1"/>
                </a:solidFill>
                <a:cs typeface="Times New Roman"/>
              </a:rPr>
              <a:t>rozproszenie tych informacji, co może być zgubne, </a:t>
            </a:r>
            <a:r>
              <a:rPr lang="pl-PL" sz="2000" b="1" dirty="0">
                <a:solidFill>
                  <a:schemeClr val="tx1"/>
                </a:solidFill>
                <a:cs typeface="Times New Roman"/>
              </a:rPr>
              <a:t>tymczasem składam </a:t>
            </a:r>
            <a:r>
              <a:rPr lang="pl-PL" sz="2000" b="1" dirty="0" smtClean="0">
                <a:solidFill>
                  <a:schemeClr val="tx1"/>
                </a:solidFill>
                <a:cs typeface="Times New Roman"/>
              </a:rPr>
              <a:t>na Państwa ręce prezentację</a:t>
            </a:r>
            <a:r>
              <a:rPr lang="pl-PL" sz="2000" b="1" dirty="0">
                <a:solidFill>
                  <a:schemeClr val="tx1"/>
                </a:solidFill>
                <a:cs typeface="Times New Roman"/>
              </a:rPr>
              <a:t>, </a:t>
            </a:r>
            <a:r>
              <a:rPr lang="pl-PL" sz="2000" b="1" dirty="0" smtClean="0">
                <a:solidFill>
                  <a:schemeClr val="tx1"/>
                </a:solidFill>
                <a:cs typeface="Times New Roman"/>
              </a:rPr>
              <a:t>w której starałem się dokonać zestawienia dostępnych </a:t>
            </a:r>
            <a:r>
              <a:rPr lang="pl-PL" sz="2000" b="1" dirty="0">
                <a:solidFill>
                  <a:schemeClr val="tx1"/>
                </a:solidFill>
                <a:cs typeface="Times New Roman"/>
              </a:rPr>
              <a:t>informacji, </a:t>
            </a:r>
            <a:r>
              <a:rPr lang="pl-PL" sz="2000" b="1" dirty="0" smtClean="0">
                <a:solidFill>
                  <a:schemeClr val="tx1"/>
                </a:solidFill>
                <a:cs typeface="Times New Roman"/>
              </a:rPr>
              <a:t>ale również – moim celem jest - skłonić odbiorców do refleksji, </a:t>
            </a:r>
            <a:r>
              <a:rPr lang="pl-PL" sz="2000" b="1" dirty="0">
                <a:solidFill>
                  <a:schemeClr val="tx1"/>
                </a:solidFill>
                <a:cs typeface="Times New Roman"/>
              </a:rPr>
              <a:t>a może nawet do zmiany </a:t>
            </a:r>
            <a:r>
              <a:rPr lang="pl-PL" sz="2000" b="1" dirty="0" smtClean="0">
                <a:solidFill>
                  <a:schemeClr val="tx1"/>
                </a:solidFill>
                <a:cs typeface="Times New Roman"/>
              </a:rPr>
              <a:t>nawyków żywieniowych.</a:t>
            </a:r>
            <a:endParaRPr lang="pl-PL" sz="2000" b="1" dirty="0">
              <a:solidFill>
                <a:schemeClr val="tx1"/>
              </a:solidFill>
              <a:cs typeface="Times New Roman"/>
            </a:endParaRPr>
          </a:p>
          <a:p>
            <a:pPr algn="just"/>
            <a:r>
              <a:rPr lang="pl-PL" sz="2000" b="1" dirty="0">
                <a:solidFill>
                  <a:schemeClr val="tx1"/>
                </a:solidFill>
                <a:cs typeface="Times New Roman"/>
              </a:rPr>
              <a:t>                                                                                          Norbert Rój, Gdynia 2021</a:t>
            </a:r>
          </a:p>
          <a:p>
            <a:pPr algn="just"/>
            <a:endParaRPr lang="pl-PL" sz="2000" b="1" dirty="0">
              <a:solidFill>
                <a:schemeClr val="tx1"/>
              </a:solidFill>
              <a:cs typeface="Times New Roman"/>
            </a:endParaRPr>
          </a:p>
          <a:p>
            <a:pPr algn="just"/>
            <a:r>
              <a:rPr lang="pl-PL" sz="2000" b="1" dirty="0">
                <a:solidFill>
                  <a:schemeClr val="tx1"/>
                </a:solidFill>
                <a:cs typeface="Times New Roman"/>
              </a:rPr>
              <a:t>                                              </a:t>
            </a:r>
          </a:p>
          <a:p>
            <a:pPr algn="just"/>
            <a:endParaRPr lang="pl-PL" sz="2000" dirty="0">
              <a:solidFill>
                <a:schemeClr val="tx1"/>
              </a:solidFill>
              <a:latin typeface="Times New Roman"/>
              <a:cs typeface="Times New Roman"/>
            </a:endParaRPr>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391886"/>
            <a:ext cx="9486900" cy="901337"/>
          </a:xfrm>
          <a:solidFill>
            <a:schemeClr val="tx2">
              <a:lumMod val="20000"/>
              <a:lumOff val="80000"/>
            </a:schemeClr>
          </a:solidFill>
        </p:spPr>
        <p:txBody>
          <a:bodyPr>
            <a:normAutofit fontScale="90000"/>
          </a:bodyPr>
          <a:lstStyle/>
          <a:p>
            <a:pPr algn="ctr"/>
            <a:r>
              <a:rPr lang="pl-PL" b="1" dirty="0" smtClean="0">
                <a:solidFill>
                  <a:schemeClr val="tx1"/>
                </a:solidFill>
              </a:rPr>
              <a:t>CUKRZYCA W LICZBACH</a:t>
            </a:r>
            <a:r>
              <a:rPr lang="pl-PL" dirty="0" smtClean="0">
                <a:solidFill>
                  <a:schemeClr val="tx1"/>
                </a:solidFill>
              </a:rPr>
              <a:t> </a:t>
            </a:r>
            <a:br>
              <a:rPr lang="pl-PL" dirty="0" smtClean="0">
                <a:solidFill>
                  <a:schemeClr val="tx1"/>
                </a:solidFill>
              </a:rPr>
            </a:br>
            <a:endParaRPr lang="pl-PL" dirty="0">
              <a:solidFill>
                <a:schemeClr val="tx1"/>
              </a:solidFill>
            </a:endParaRPr>
          </a:p>
        </p:txBody>
      </p:sp>
      <p:sp>
        <p:nvSpPr>
          <p:cNvPr id="3" name="Symbol zastępczy zawartości 2"/>
          <p:cNvSpPr>
            <a:spLocks noGrp="1"/>
          </p:cNvSpPr>
          <p:nvPr>
            <p:ph idx="1"/>
          </p:nvPr>
        </p:nvSpPr>
        <p:spPr>
          <a:xfrm>
            <a:off x="274323" y="1528355"/>
            <a:ext cx="7863838" cy="4604658"/>
          </a:xfrm>
          <a:solidFill>
            <a:schemeClr val="tx2">
              <a:lumMod val="40000"/>
              <a:lumOff val="60000"/>
            </a:schemeClr>
          </a:solidFill>
        </p:spPr>
        <p:txBody>
          <a:bodyPr>
            <a:normAutofit/>
          </a:bodyPr>
          <a:lstStyle/>
          <a:p>
            <a:pPr>
              <a:buNone/>
            </a:pPr>
            <a:r>
              <a:rPr lang="pl-PL" sz="1800" dirty="0" smtClean="0">
                <a:solidFill>
                  <a:schemeClr val="tx1"/>
                </a:solidFill>
              </a:rPr>
              <a:t>WHO uznało cukrzycę za epidemię XXI wieku. Żyje z nią 415 </a:t>
            </a:r>
            <a:r>
              <a:rPr lang="pl-PL" sz="1800" dirty="0" err="1" smtClean="0">
                <a:solidFill>
                  <a:schemeClr val="tx1"/>
                </a:solidFill>
              </a:rPr>
              <a:t>mln</a:t>
            </a:r>
            <a:r>
              <a:rPr lang="pl-PL" sz="1800" dirty="0" smtClean="0">
                <a:solidFill>
                  <a:schemeClr val="tx1"/>
                </a:solidFill>
              </a:rPr>
              <a:t>. Ludzi (8,8 procenta populacji), w Polsce blisko 3 </a:t>
            </a:r>
            <a:r>
              <a:rPr lang="pl-PL" sz="1800" dirty="0" err="1" smtClean="0">
                <a:solidFill>
                  <a:schemeClr val="tx1"/>
                </a:solidFill>
              </a:rPr>
              <a:t>mln</a:t>
            </a:r>
            <a:r>
              <a:rPr lang="pl-PL" sz="1800" dirty="0" smtClean="0">
                <a:solidFill>
                  <a:schemeClr val="tx1"/>
                </a:solidFill>
              </a:rPr>
              <a:t>. osób. Szacuje się, że do 2040 roku liczba chorych na świecie wzrośnie do 642 </a:t>
            </a:r>
            <a:r>
              <a:rPr lang="pl-PL" sz="1800" dirty="0" err="1" smtClean="0">
                <a:solidFill>
                  <a:schemeClr val="tx1"/>
                </a:solidFill>
              </a:rPr>
              <a:t>mln</a:t>
            </a:r>
            <a:r>
              <a:rPr lang="pl-PL" sz="1800" dirty="0" smtClean="0">
                <a:solidFill>
                  <a:schemeClr val="tx1"/>
                </a:solidFill>
              </a:rPr>
              <a:t>.</a:t>
            </a:r>
          </a:p>
          <a:p>
            <a:pPr>
              <a:buNone/>
            </a:pPr>
            <a:r>
              <a:rPr lang="pl-PL" sz="1800" dirty="0" smtClean="0">
                <a:solidFill>
                  <a:schemeClr val="tx1"/>
                </a:solidFill>
              </a:rPr>
              <a:t>Łączna wartość  refundacji świadczeń wyrobów medycznych i leków stosowanych w leczeniu cukrzycy wynosiła w 2018 r. 1,9 </a:t>
            </a:r>
            <a:r>
              <a:rPr lang="pl-PL" sz="1800" dirty="0" err="1" smtClean="0">
                <a:solidFill>
                  <a:schemeClr val="tx1"/>
                </a:solidFill>
              </a:rPr>
              <a:t>mld</a:t>
            </a:r>
            <a:r>
              <a:rPr lang="pl-PL" sz="1800" dirty="0" smtClean="0">
                <a:solidFill>
                  <a:schemeClr val="tx1"/>
                </a:solidFill>
              </a:rPr>
              <a:t>. zł. </a:t>
            </a:r>
          </a:p>
          <a:p>
            <a:pPr>
              <a:buNone/>
            </a:pPr>
            <a:r>
              <a:rPr lang="pl-PL" sz="1800" dirty="0" smtClean="0">
                <a:solidFill>
                  <a:schemeClr val="tx1"/>
                </a:solidFill>
              </a:rPr>
              <a:t>Bezpośrednie koszty medyczne związane z cukrzycą dla Stanów Zjednoczonych w 2002 r. zostały oszacowane na 105 </a:t>
            </a:r>
            <a:r>
              <a:rPr lang="pl-PL" sz="1800" dirty="0" err="1" smtClean="0">
                <a:solidFill>
                  <a:schemeClr val="tx1"/>
                </a:solidFill>
              </a:rPr>
              <a:t>mld</a:t>
            </a:r>
            <a:r>
              <a:rPr lang="pl-PL" sz="1800" dirty="0" smtClean="0">
                <a:solidFill>
                  <a:schemeClr val="tx1"/>
                </a:solidFill>
              </a:rPr>
              <a:t>. USD. Zaś w wyniku niezdolności do kontynuowania pracy, częstszego inwalidztwa i przedwczesnych zgonów osób chorych na cukrzycę, gospodarka USA straciła 40 mld USD. </a:t>
            </a:r>
          </a:p>
          <a:p>
            <a:pPr>
              <a:buNone/>
            </a:pPr>
            <a:r>
              <a:rPr lang="pl-PL" sz="1800" dirty="0" smtClean="0">
                <a:solidFill>
                  <a:schemeClr val="tx1"/>
                </a:solidFill>
              </a:rPr>
              <a:t>Trzeba pamiętać, że ilość chorych z roku na rok wzrasta, a co z tym jest związane, rosną koszty poniesione przez państwo.</a:t>
            </a:r>
          </a:p>
          <a:p>
            <a:pPr>
              <a:buNone/>
            </a:pPr>
            <a:endParaRPr lang="pl-PL" sz="1800" dirty="0" smtClean="0">
              <a:solidFill>
                <a:schemeClr val="tx1"/>
              </a:solidFill>
            </a:endParaRPr>
          </a:p>
          <a:p>
            <a:pPr>
              <a:buNone/>
            </a:pPr>
            <a:r>
              <a:rPr lang="pl-PL" sz="1800" dirty="0" smtClean="0">
                <a:solidFill>
                  <a:schemeClr val="tx1"/>
                </a:solidFill>
              </a:rPr>
              <a:t>Źródło: </a:t>
            </a:r>
            <a:r>
              <a:rPr lang="pl-PL" sz="1800" dirty="0" err="1" smtClean="0">
                <a:solidFill>
                  <a:schemeClr val="tx1"/>
                </a:solidFill>
              </a:rPr>
              <a:t>www.termedia.pl</a:t>
            </a:r>
            <a:endParaRPr lang="pl-PL" sz="1800" dirty="0" smtClean="0">
              <a:solidFill>
                <a:schemeClr val="tx1"/>
              </a:solidFill>
            </a:endParaRPr>
          </a:p>
          <a:p>
            <a:pPr>
              <a:buNone/>
            </a:pPr>
            <a:endParaRPr lang="pl-PL" sz="1800" dirty="0" smtClean="0"/>
          </a:p>
          <a:p>
            <a:pPr>
              <a:buNone/>
            </a:pPr>
            <a:endParaRPr lang="pl-PL" sz="1800" dirty="0"/>
          </a:p>
        </p:txBody>
      </p:sp>
      <p:pic>
        <p:nvPicPr>
          <p:cNvPr id="40962" name="Picture 2" descr="Strzykawka, Pigułka, Kapsułka, Morfina"/>
          <p:cNvPicPr>
            <a:picLocks noChangeAspect="1" noChangeArrowheads="1"/>
          </p:cNvPicPr>
          <p:nvPr/>
        </p:nvPicPr>
        <p:blipFill>
          <a:blip r:embed="rId2" cstate="print"/>
          <a:srcRect l="11388" t="4427" r="15679"/>
          <a:stretch>
            <a:fillRect/>
          </a:stretch>
        </p:blipFill>
        <p:spPr bwMode="auto">
          <a:xfrm>
            <a:off x="8260080" y="2325189"/>
            <a:ext cx="3931920" cy="30951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a 12"/>
          <p:cNvGraphicFramePr>
            <a:graphicFrameLocks noGrp="1"/>
          </p:cNvGraphicFramePr>
          <p:nvPr/>
        </p:nvGraphicFramePr>
        <p:xfrm>
          <a:off x="1414732" y="828136"/>
          <a:ext cx="5969479" cy="2432649"/>
        </p:xfrm>
        <a:graphic>
          <a:graphicData uri="http://schemas.openxmlformats.org/drawingml/2006/table">
            <a:tbl>
              <a:tblPr>
                <a:tableStyleId>{35758FB7-9AC5-4552-8A53-C91805E547FA}</a:tableStyleId>
              </a:tblPr>
              <a:tblGrid>
                <a:gridCol w="5969479"/>
              </a:tblGrid>
              <a:tr h="2432649">
                <a:tc>
                  <a:txBody>
                    <a:bodyPr/>
                    <a:lstStyle/>
                    <a:p>
                      <a:endParaRPr lang="pl-PL" dirty="0"/>
                    </a:p>
                  </a:txBody>
                  <a:tcPr/>
                </a:tc>
              </a:tr>
            </a:tbl>
          </a:graphicData>
        </a:graphic>
      </p:graphicFrame>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AutoShape 2" descr="Znalezione obrazy dla zapytania: kryształy sacharo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 name="Prostokąt 13"/>
          <p:cNvSpPr/>
          <p:nvPr/>
        </p:nvSpPr>
        <p:spPr>
          <a:xfrm>
            <a:off x="0" y="0"/>
            <a:ext cx="6521569"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 xmlns:a16="http://schemas.microsoft.com/office/drawing/2014/main" id="{6094C357-6CFE-4691-BEBD-B12F430AEA66}"/>
              </a:ext>
            </a:extLst>
          </p:cNvPr>
          <p:cNvSpPr>
            <a:spLocks noGrp="1"/>
          </p:cNvSpPr>
          <p:nvPr>
            <p:ph idx="1"/>
          </p:nvPr>
        </p:nvSpPr>
        <p:spPr>
          <a:xfrm>
            <a:off x="171449" y="1"/>
            <a:ext cx="6215063" cy="6858000"/>
          </a:xfrm>
          <a:solidFill>
            <a:schemeClr val="bg1"/>
          </a:solidFill>
          <a:ln>
            <a:solidFill>
              <a:schemeClr val="tx1"/>
            </a:solidFill>
          </a:ln>
        </p:spPr>
        <p:txBody>
          <a:bodyPr>
            <a:normAutofit/>
          </a:bodyPr>
          <a:lstStyle/>
          <a:p>
            <a:pPr algn="ctr">
              <a:buNone/>
            </a:pPr>
            <a:r>
              <a:rPr lang="pl-PL" b="1" dirty="0" smtClean="0">
                <a:solidFill>
                  <a:srgbClr val="FF0000"/>
                </a:solidFill>
              </a:rPr>
              <a:t>Cukier jak… narkotyk?</a:t>
            </a:r>
          </a:p>
          <a:p>
            <a:pPr algn="just">
              <a:buNone/>
            </a:pPr>
            <a:r>
              <a:rPr lang="pl-PL" sz="1800" dirty="0" smtClean="0"/>
              <a:t>    Przeprowadzono badania laboratoryjne na szczurach uzależnionych od kokainy, które wykazały, że zwierzęta te od narkotyku wolą bardziej napój słodzony, zatem nie ma żartów! Na podstawie tych badań ustalono, </a:t>
            </a:r>
            <a:r>
              <a:rPr lang="pl-PL" sz="1800" b="1" dirty="0" smtClean="0"/>
              <a:t>że sacharoza może uzależniać aż 8 razy silniej niż kokaina. </a:t>
            </a:r>
            <a:r>
              <a:rPr lang="pl-PL" sz="1800" dirty="0" smtClean="0"/>
              <a:t>Spożywając sacharozę odczuwamy przyjemność, ponieważ cukier fizjologicznie pobudza mózg do syntezowania naturalnych substancji dobrego samopoczucia: endorfiny i serotoniny.</a:t>
            </a:r>
          </a:p>
          <a:p>
            <a:pPr algn="just">
              <a:buNone/>
            </a:pPr>
            <a:r>
              <a:rPr lang="pl-PL" sz="1800" b="1" dirty="0" smtClean="0">
                <a:solidFill>
                  <a:srgbClr val="C00000"/>
                </a:solidFill>
              </a:rPr>
              <a:t>    </a:t>
            </a:r>
            <a:r>
              <a:rPr lang="pl-PL" sz="1600" b="1" dirty="0" smtClean="0">
                <a:solidFill>
                  <a:srgbClr val="FF0000"/>
                </a:solidFill>
              </a:rPr>
              <a:t>Objawy uzależnienia</a:t>
            </a:r>
            <a:r>
              <a:rPr lang="pl-PL" sz="1800" b="1" dirty="0" smtClean="0">
                <a:solidFill>
                  <a:srgbClr val="FF0000"/>
                </a:solidFill>
              </a:rPr>
              <a:t>: </a:t>
            </a:r>
            <a:r>
              <a:rPr lang="pl-PL" sz="1600" b="1" dirty="0" smtClean="0">
                <a:solidFill>
                  <a:schemeClr val="tx1"/>
                </a:solidFill>
              </a:rPr>
              <a:t>coraz większe pragnienie cukru, uczucie stałego zmęczenia, zdrowotne i/lub społeczne problemy,  bóle głowy, zmęczenie, katar, swędząca wysypka, trądzik w wieku dojrzałym.</a:t>
            </a:r>
          </a:p>
          <a:p>
            <a:pPr algn="just">
              <a:buNone/>
            </a:pPr>
            <a:r>
              <a:rPr lang="pl-PL" sz="1600" b="1" dirty="0" smtClean="0">
                <a:solidFill>
                  <a:srgbClr val="FF0000"/>
                </a:solidFill>
              </a:rPr>
              <a:t>    Ale co zrobić aby uniknąć uzależnienia? Przede wszystkim nie zaleca się nagradzania słodyczami lub jedzenia ich w sytuacjach kryzysowych, istotnie w takiej sytuacji poczujemy się lepiej, jednak negatywne skutki będą dalekosiężne.</a:t>
            </a:r>
            <a:endParaRPr lang="pl-PL" sz="1600" b="1" dirty="0">
              <a:solidFill>
                <a:srgbClr val="FF0000"/>
              </a:solidFill>
            </a:endParaRPr>
          </a:p>
        </p:txBody>
      </p:sp>
      <p:sp>
        <p:nvSpPr>
          <p:cNvPr id="20" name="Prostokąt 19"/>
          <p:cNvSpPr/>
          <p:nvPr/>
        </p:nvSpPr>
        <p:spPr>
          <a:xfrm>
            <a:off x="6745857" y="0"/>
            <a:ext cx="5227609" cy="6858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6626" name="Picture 2" descr="Pamięci, Strat, Wymaż, Alzheimer, Mózg"/>
          <p:cNvPicPr>
            <a:picLocks noChangeAspect="1" noChangeArrowheads="1"/>
          </p:cNvPicPr>
          <p:nvPr/>
        </p:nvPicPr>
        <p:blipFill>
          <a:blip r:embed="rId2" cstate="print">
            <a:clrChange>
              <a:clrFrom>
                <a:srgbClr val="FFFFFF"/>
              </a:clrFrom>
              <a:clrTo>
                <a:srgbClr val="FFFFFF">
                  <a:alpha val="0"/>
                </a:srgbClr>
              </a:clrTo>
            </a:clrChange>
          </a:blip>
          <a:srcRect l="30996" r="26335"/>
          <a:stretch>
            <a:fillRect/>
          </a:stretch>
        </p:blipFill>
        <p:spPr bwMode="auto">
          <a:xfrm>
            <a:off x="10133973" y="4270076"/>
            <a:ext cx="1764729" cy="2587924"/>
          </a:xfrm>
          <a:prstGeom prst="rect">
            <a:avLst/>
          </a:prstGeom>
          <a:noFill/>
        </p:spPr>
      </p:pic>
      <p:sp>
        <p:nvSpPr>
          <p:cNvPr id="22" name="pole tekstowe 21"/>
          <p:cNvSpPr txBox="1"/>
          <p:nvPr/>
        </p:nvSpPr>
        <p:spPr>
          <a:xfrm>
            <a:off x="6780362" y="207034"/>
            <a:ext cx="4986068" cy="830997"/>
          </a:xfrm>
          <a:prstGeom prst="rect">
            <a:avLst/>
          </a:prstGeom>
          <a:solidFill>
            <a:schemeClr val="bg1"/>
          </a:solidFill>
          <a:ln>
            <a:solidFill>
              <a:schemeClr val="tx1"/>
            </a:solidFill>
          </a:ln>
        </p:spPr>
        <p:txBody>
          <a:bodyPr wrap="square" rtlCol="0">
            <a:spAutoFit/>
          </a:bodyPr>
          <a:lstStyle/>
          <a:p>
            <a:pPr algn="ctr"/>
            <a:r>
              <a:rPr lang="pl-PL" sz="2400" b="1" dirty="0" smtClean="0">
                <a:solidFill>
                  <a:srgbClr val="FF0000"/>
                </a:solidFill>
              </a:rPr>
              <a:t>Cukier a choroby neurodegradacyjne</a:t>
            </a:r>
            <a:endParaRPr lang="pl-PL" sz="2400" b="1" dirty="0">
              <a:solidFill>
                <a:srgbClr val="FF0000"/>
              </a:solidFill>
            </a:endParaRPr>
          </a:p>
        </p:txBody>
      </p:sp>
      <p:sp>
        <p:nvSpPr>
          <p:cNvPr id="23" name="pole tekstowe 22"/>
          <p:cNvSpPr txBox="1"/>
          <p:nvPr/>
        </p:nvSpPr>
        <p:spPr>
          <a:xfrm>
            <a:off x="6832121" y="1242204"/>
            <a:ext cx="5003321" cy="4801314"/>
          </a:xfrm>
          <a:prstGeom prst="rect">
            <a:avLst/>
          </a:prstGeom>
          <a:noFill/>
        </p:spPr>
        <p:txBody>
          <a:bodyPr wrap="square" rtlCol="0">
            <a:spAutoFit/>
          </a:bodyPr>
          <a:lstStyle/>
          <a:p>
            <a:pPr algn="just"/>
            <a:r>
              <a:rPr lang="pl-PL" b="1" dirty="0" smtClean="0">
                <a:solidFill>
                  <a:schemeClr val="bg1"/>
                </a:solidFill>
              </a:rPr>
              <a:t>Dieta obfitująca w cukier prowadzi do insulino oporności związanej z nieprawidłową pracą trzustki, ale jak się okazuje także zaburzenia funkcjonowania  mózgu! Działalność receptorów insuliny w mózgu zostaje zakłócona na skutek przytłoczenia nadmierną podażą cukru w organizmie. W badaniach na zwierzętach odkryto, że szczurze neurony obumierały bez insuliny, a zwierzęta wchodziły w stan otępienia. Natomiast ludzie, u których stwierdzono insulinooporność są zagrożeni występowaniem choroby Alzheimera. Zatem </a:t>
            </a:r>
          </a:p>
          <a:p>
            <a:pPr algn="just"/>
            <a:r>
              <a:rPr lang="pl-PL" b="1" dirty="0" smtClean="0">
                <a:solidFill>
                  <a:schemeClr val="bg1"/>
                </a:solidFill>
              </a:rPr>
              <a:t>aby zachować jasność umysłu</a:t>
            </a:r>
          </a:p>
          <a:p>
            <a:pPr algn="just"/>
            <a:r>
              <a:rPr lang="pl-PL" b="1" dirty="0" smtClean="0">
                <a:solidFill>
                  <a:schemeClr val="bg1"/>
                </a:solidFill>
              </a:rPr>
              <a:t>do późnych lat życia, zaleca się </a:t>
            </a:r>
          </a:p>
          <a:p>
            <a:pPr algn="just"/>
            <a:r>
              <a:rPr lang="pl-PL" b="1" dirty="0" smtClean="0">
                <a:solidFill>
                  <a:schemeClr val="bg1"/>
                </a:solidFill>
              </a:rPr>
              <a:t>ograniczenie ilości </a:t>
            </a:r>
            <a:r>
              <a:rPr lang="pl-PL" b="1" dirty="0" err="1" smtClean="0">
                <a:solidFill>
                  <a:schemeClr val="bg1"/>
                </a:solidFill>
              </a:rPr>
              <a:t>przyjmowa</a:t>
            </a:r>
            <a:r>
              <a:rPr lang="pl-PL" b="1" dirty="0" smtClean="0">
                <a:solidFill>
                  <a:schemeClr val="bg1"/>
                </a:solidFill>
              </a:rPr>
              <a:t>-</a:t>
            </a:r>
          </a:p>
          <a:p>
            <a:pPr algn="just"/>
            <a:r>
              <a:rPr lang="pl-PL" b="1" dirty="0" err="1" smtClean="0">
                <a:solidFill>
                  <a:schemeClr val="bg1"/>
                </a:solidFill>
              </a:rPr>
              <a:t>nego</a:t>
            </a:r>
            <a:r>
              <a:rPr lang="pl-PL" b="1" dirty="0" smtClean="0">
                <a:solidFill>
                  <a:schemeClr val="bg1"/>
                </a:solidFill>
              </a:rPr>
              <a:t> cukru.</a:t>
            </a:r>
            <a:endParaRPr lang="pl-PL" b="1" dirty="0">
              <a:solidFill>
                <a:schemeClr val="bg1"/>
              </a:solidFill>
            </a:endParaRPr>
          </a:p>
        </p:txBody>
      </p:sp>
      <p:graphicFrame>
        <p:nvGraphicFramePr>
          <p:cNvPr id="24" name="Tabela 23"/>
          <p:cNvGraphicFramePr>
            <a:graphicFrameLocks noGrp="1"/>
          </p:cNvGraphicFramePr>
          <p:nvPr/>
        </p:nvGraphicFramePr>
        <p:xfrm>
          <a:off x="0" y="5529263"/>
          <a:ext cx="6486525" cy="1328737"/>
        </p:xfrm>
        <a:graphic>
          <a:graphicData uri="http://schemas.openxmlformats.org/drawingml/2006/table">
            <a:tbl>
              <a:tblPr firstRow="1" bandRow="1">
                <a:tableStyleId>{5C22544A-7EE6-4342-B048-85BDC9FD1C3A}</a:tableStyleId>
              </a:tblPr>
              <a:tblGrid>
                <a:gridCol w="6486525"/>
              </a:tblGrid>
              <a:tr h="1328737">
                <a:tc>
                  <a:txBody>
                    <a:bodyPr/>
                    <a:lstStyle/>
                    <a:p>
                      <a:pPr algn="just"/>
                      <a:r>
                        <a:rPr lang="pl-PL" sz="1600" dirty="0" smtClean="0">
                          <a:solidFill>
                            <a:schemeClr val="tx1"/>
                          </a:solidFill>
                        </a:rPr>
                        <a:t>Okazuje się, że przeszło 40 % moich kolegów i koleżanek uważa,</a:t>
                      </a:r>
                      <a:r>
                        <a:rPr lang="pl-PL" sz="1600" baseline="0" dirty="0" smtClean="0">
                          <a:solidFill>
                            <a:schemeClr val="tx1"/>
                          </a:solidFill>
                        </a:rPr>
                        <a:t> że raczej nie byłoby w stanie wyeliminować zupełnie cukru dodanego ze swojej diety, natomiast 29% jest uważa, że sprawiłoby to problem. Tylko 4% badanych wskazało, że nie miałoby problemu z jego wyeliminowaniem.</a:t>
                      </a:r>
                      <a:endParaRPr lang="pl-PL" sz="1600" dirty="0">
                        <a:solidFill>
                          <a:schemeClr val="tx1"/>
                        </a:solidFill>
                      </a:endParaRPr>
                    </a:p>
                  </a:txBody>
                  <a:tcPr>
                    <a:solidFill>
                      <a:srgbClr val="00B050"/>
                    </a:solidFill>
                  </a:tcPr>
                </a:tc>
              </a:tr>
            </a:tbl>
          </a:graphicData>
        </a:graphic>
      </p:graphicFrame>
    </p:spTree>
    <p:extLst>
      <p:ext uri="{BB962C8B-B14F-4D97-AF65-F5344CB8AC3E}">
        <p14:creationId xmlns:p14="http://schemas.microsoft.com/office/powerpoint/2010/main" val="51143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9CD6474-47AA-4D47-AF35-32FA3089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371476" y="214314"/>
            <a:ext cx="4814888" cy="707886"/>
          </a:xfrm>
          <a:prstGeom prst="rect">
            <a:avLst/>
          </a:prstGeom>
          <a:noFill/>
        </p:spPr>
        <p:txBody>
          <a:bodyPr wrap="square" rtlCol="0">
            <a:spAutoFit/>
          </a:bodyPr>
          <a:lstStyle/>
          <a:p>
            <a:pPr algn="ctr"/>
            <a:endParaRPr lang="pl-PL" sz="2000" dirty="0" smtClean="0"/>
          </a:p>
          <a:p>
            <a:pPr algn="ctr"/>
            <a:endParaRPr lang="pl-PL" sz="2000" dirty="0" smtClean="0"/>
          </a:p>
        </p:txBody>
      </p:sp>
      <p:sp>
        <p:nvSpPr>
          <p:cNvPr id="11" name="Prostokąt 10"/>
          <p:cNvSpPr/>
          <p:nvPr/>
        </p:nvSpPr>
        <p:spPr>
          <a:xfrm>
            <a:off x="5400677" y="414068"/>
            <a:ext cx="6086474" cy="62110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rot="10800000" flipV="1">
            <a:off x="5500688" y="372123"/>
            <a:ext cx="3871912" cy="430887"/>
          </a:xfrm>
          <a:prstGeom prst="rect">
            <a:avLst/>
          </a:prstGeom>
          <a:noFill/>
        </p:spPr>
        <p:txBody>
          <a:bodyPr wrap="square" rtlCol="0">
            <a:spAutoFit/>
          </a:bodyPr>
          <a:lstStyle/>
          <a:p>
            <a:r>
              <a:rPr lang="pl-PL" sz="2200" b="1" dirty="0" smtClean="0">
                <a:solidFill>
                  <a:srgbClr val="C00000"/>
                </a:solidFill>
              </a:rPr>
              <a:t>Cukier… piękności szkodzi</a:t>
            </a:r>
            <a:endParaRPr lang="pl-PL" sz="2200" b="1" dirty="0">
              <a:solidFill>
                <a:srgbClr val="C00000"/>
              </a:solidFill>
            </a:endParaRPr>
          </a:p>
        </p:txBody>
      </p:sp>
      <p:sp>
        <p:nvSpPr>
          <p:cNvPr id="14" name="pole tekstowe 13"/>
          <p:cNvSpPr txBox="1"/>
          <p:nvPr/>
        </p:nvSpPr>
        <p:spPr>
          <a:xfrm>
            <a:off x="5429250" y="741872"/>
            <a:ext cx="5854101" cy="4504723"/>
          </a:xfrm>
          <a:prstGeom prst="rect">
            <a:avLst/>
          </a:prstGeom>
          <a:noFill/>
        </p:spPr>
        <p:txBody>
          <a:bodyPr wrap="square" rtlCol="0">
            <a:spAutoFit/>
          </a:bodyPr>
          <a:lstStyle/>
          <a:p>
            <a:pPr algn="just"/>
            <a:r>
              <a:rPr lang="pl-PL" sz="2000" dirty="0" smtClean="0"/>
              <a:t>Rzeczywiście, cukier przyśpiesza </a:t>
            </a:r>
          </a:p>
          <a:p>
            <a:pPr algn="just"/>
            <a:r>
              <a:rPr lang="pl-PL" sz="2000" dirty="0" smtClean="0"/>
              <a:t>procesy starzenia się skóry, które </a:t>
            </a:r>
          </a:p>
          <a:p>
            <a:pPr algn="just"/>
            <a:r>
              <a:rPr lang="pl-PL" sz="2000" dirty="0" smtClean="0"/>
              <a:t>nazywamy </a:t>
            </a:r>
            <a:r>
              <a:rPr lang="pl-PL" sz="2000" b="1" dirty="0" smtClean="0"/>
              <a:t>glikacją kolagenu. </a:t>
            </a:r>
          </a:p>
          <a:p>
            <a:pPr algn="just"/>
            <a:r>
              <a:rPr lang="pl-PL" sz="2000" dirty="0" smtClean="0"/>
              <a:t>Jego efektem są po prostu nowe </a:t>
            </a:r>
          </a:p>
          <a:p>
            <a:pPr algn="just"/>
            <a:r>
              <a:rPr lang="pl-PL" sz="2000" dirty="0" smtClean="0"/>
              <a:t>zmarszczki będące oznaką utraty</a:t>
            </a:r>
          </a:p>
          <a:p>
            <a:pPr algn="just"/>
            <a:r>
              <a:rPr lang="pl-PL" sz="2000" dirty="0" smtClean="0"/>
              <a:t>gęstości skóry. Cukier „przykleja </a:t>
            </a:r>
          </a:p>
          <a:p>
            <a:pPr algn="just"/>
            <a:r>
              <a:rPr lang="pl-PL" sz="2000" dirty="0" smtClean="0"/>
              <a:t>się” do cząsteczek białka i je </a:t>
            </a:r>
          </a:p>
          <a:p>
            <a:pPr algn="just"/>
            <a:r>
              <a:rPr lang="pl-PL" sz="2000" dirty="0" smtClean="0"/>
              <a:t>niszczy powodując twardnienie </a:t>
            </a:r>
          </a:p>
          <a:p>
            <a:pPr algn="just"/>
            <a:r>
              <a:rPr lang="pl-PL" sz="2000" dirty="0" smtClean="0"/>
              <a:t>włókien kolagenu i elastyny. Skóra zaczyna pękać, traci elastyczność i napięcie, rozciąga się i wiotczeje. Im więcej cukru dostarcza się swojemu organizmowi, tym gorzej wygląda skóra – i odwrotnie: im mniej zbędnego cukru w diecie, tym większe szanse na młody wygląd!</a:t>
            </a:r>
            <a:endParaRPr lang="pl-PL" sz="2000" b="1" dirty="0"/>
          </a:p>
        </p:txBody>
      </p:sp>
      <p:sp>
        <p:nvSpPr>
          <p:cNvPr id="19" name="pole tekstowe 18"/>
          <p:cNvSpPr txBox="1"/>
          <p:nvPr/>
        </p:nvSpPr>
        <p:spPr>
          <a:xfrm>
            <a:off x="258792" y="4278702"/>
            <a:ext cx="2415397" cy="369332"/>
          </a:xfrm>
          <a:prstGeom prst="rect">
            <a:avLst/>
          </a:prstGeom>
          <a:noFill/>
        </p:spPr>
        <p:txBody>
          <a:bodyPr wrap="square" rtlCol="0">
            <a:spAutoFit/>
          </a:bodyPr>
          <a:lstStyle/>
          <a:p>
            <a:endParaRPr lang="pl-PL" dirty="0"/>
          </a:p>
        </p:txBody>
      </p:sp>
      <p:sp>
        <p:nvSpPr>
          <p:cNvPr id="24" name="Prostokąt 23"/>
          <p:cNvSpPr/>
          <p:nvPr/>
        </p:nvSpPr>
        <p:spPr>
          <a:xfrm>
            <a:off x="276045" y="396814"/>
            <a:ext cx="4899804" cy="625415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pl-PL"/>
          </a:p>
        </p:txBody>
      </p:sp>
      <p:sp>
        <p:nvSpPr>
          <p:cNvPr id="25" name="pole tekstowe 24"/>
          <p:cNvSpPr txBox="1"/>
          <p:nvPr/>
        </p:nvSpPr>
        <p:spPr>
          <a:xfrm>
            <a:off x="448574" y="345057"/>
            <a:ext cx="4572000" cy="4431983"/>
          </a:xfrm>
          <a:prstGeom prst="rect">
            <a:avLst/>
          </a:prstGeom>
          <a:noFill/>
        </p:spPr>
        <p:txBody>
          <a:bodyPr wrap="square" rtlCol="0">
            <a:spAutoFit/>
          </a:bodyPr>
          <a:lstStyle/>
          <a:p>
            <a:pPr algn="ctr"/>
            <a:r>
              <a:rPr lang="pl-PL" sz="2200" b="1" dirty="0" smtClean="0">
                <a:solidFill>
                  <a:srgbClr val="C00000"/>
                </a:solidFill>
              </a:rPr>
              <a:t>Cukier nie ’’ na dobranoc’’</a:t>
            </a:r>
          </a:p>
          <a:p>
            <a:pPr algn="just"/>
            <a:r>
              <a:rPr lang="pl-PL" sz="2000" dirty="0" smtClean="0"/>
              <a:t>Spożywanie dużej ilości cukru nie zależnie od pory dnia może powodować jak wiemy zaburzenia insulino oporności, a to z kolei może wpłynąć na płytkość snu oraz chrapanie, a nawet bezdech w nocy; organizm staje się przemęczony, a w rezultacie nawet długa ilość snu nie staje się wystarczająca by czuć się wypoczętym. Poza tym cukier jest stymulantem – pobudza aktywność mózgu, niestety także wtedy, gdy powinien odpoczywać.</a:t>
            </a:r>
          </a:p>
        </p:txBody>
      </p:sp>
      <p:pic>
        <p:nvPicPr>
          <p:cNvPr id="24583" name="Picture 7"/>
          <p:cNvPicPr>
            <a:picLocks noGrp="1" noChangeAspect="1" noChangeArrowheads="1"/>
          </p:cNvPicPr>
          <p:nvPr>
            <p:ph idx="1"/>
          </p:nvPr>
        </p:nvPicPr>
        <p:blipFill>
          <a:blip r:embed="rId2" cstate="print"/>
          <a:srcRect/>
          <a:stretch>
            <a:fillRect/>
          </a:stretch>
        </p:blipFill>
        <p:spPr bwMode="auto">
          <a:xfrm>
            <a:off x="0" y="4859302"/>
            <a:ext cx="2700662" cy="1798673"/>
          </a:xfrm>
          <a:prstGeom prst="rect">
            <a:avLst/>
          </a:prstGeom>
          <a:noFill/>
          <a:ln w="9525">
            <a:solidFill>
              <a:schemeClr val="tx1"/>
            </a:solidFill>
            <a:miter lim="800000"/>
            <a:headEnd/>
            <a:tailEnd/>
          </a:ln>
        </p:spPr>
      </p:pic>
      <p:pic>
        <p:nvPicPr>
          <p:cNvPr id="24585" name="Picture 9" descr="Kobieta, Twarz, Bardzo, Piękne, Break Up"/>
          <p:cNvPicPr>
            <a:picLocks noChangeAspect="1" noChangeArrowheads="1"/>
          </p:cNvPicPr>
          <p:nvPr/>
        </p:nvPicPr>
        <p:blipFill>
          <a:blip r:embed="rId3" cstate="print"/>
          <a:srcRect t="10122" r="4215"/>
          <a:stretch>
            <a:fillRect/>
          </a:stretch>
        </p:blipFill>
        <p:spPr bwMode="auto">
          <a:xfrm>
            <a:off x="9301872" y="431321"/>
            <a:ext cx="1995497" cy="2829463"/>
          </a:xfrm>
          <a:prstGeom prst="rect">
            <a:avLst/>
          </a:prstGeom>
          <a:noFill/>
          <a:ln>
            <a:solidFill>
              <a:schemeClr val="tx1"/>
            </a:solidFill>
          </a:ln>
        </p:spPr>
      </p:pic>
      <p:pic>
        <p:nvPicPr>
          <p:cNvPr id="24586" name="Picture 10"/>
          <p:cNvPicPr>
            <a:picLocks noChangeAspect="1" noChangeArrowheads="1"/>
          </p:cNvPicPr>
          <p:nvPr/>
        </p:nvPicPr>
        <p:blipFill>
          <a:blip r:embed="rId4" cstate="print"/>
          <a:srcRect t="29392"/>
          <a:stretch>
            <a:fillRect/>
          </a:stretch>
        </p:blipFill>
        <p:spPr bwMode="auto">
          <a:xfrm>
            <a:off x="6760233" y="5080887"/>
            <a:ext cx="3039375" cy="1520117"/>
          </a:xfrm>
          <a:prstGeom prst="rect">
            <a:avLst/>
          </a:prstGeom>
          <a:noFill/>
          <a:ln w="9525">
            <a:solidFill>
              <a:schemeClr val="tx1"/>
            </a:solidFill>
            <a:miter lim="800000"/>
            <a:headEnd/>
            <a:tailEnd/>
          </a:ln>
        </p:spPr>
      </p:pic>
      <p:sp>
        <p:nvSpPr>
          <p:cNvPr id="31" name="pole tekstowe 30"/>
          <p:cNvSpPr txBox="1"/>
          <p:nvPr/>
        </p:nvSpPr>
        <p:spPr>
          <a:xfrm>
            <a:off x="1483743" y="0"/>
            <a:ext cx="8264106" cy="461665"/>
          </a:xfrm>
          <a:prstGeom prst="rect">
            <a:avLst/>
          </a:prstGeom>
          <a:noFill/>
        </p:spPr>
        <p:txBody>
          <a:bodyPr wrap="square" rtlCol="0">
            <a:spAutoFit/>
          </a:bodyPr>
          <a:lstStyle/>
          <a:p>
            <a:pPr algn="ctr"/>
            <a:r>
              <a:rPr lang="pl-PL" sz="2400" dirty="0" smtClean="0"/>
              <a:t>GORZKA STRONA CUKRU…</a:t>
            </a:r>
            <a:endParaRPr lang="pl-PL" sz="2400" dirty="0"/>
          </a:p>
        </p:txBody>
      </p:sp>
      <p:graphicFrame>
        <p:nvGraphicFramePr>
          <p:cNvPr id="32" name="Tabela 31"/>
          <p:cNvGraphicFramePr>
            <a:graphicFrameLocks noGrp="1"/>
          </p:cNvGraphicFramePr>
          <p:nvPr/>
        </p:nvGraphicFramePr>
        <p:xfrm>
          <a:off x="2428875" y="5072063"/>
          <a:ext cx="2900362" cy="1414462"/>
        </p:xfrm>
        <a:graphic>
          <a:graphicData uri="http://schemas.openxmlformats.org/drawingml/2006/table">
            <a:tbl>
              <a:tblPr firstRow="1" bandRow="1">
                <a:tableStyleId>{5C22544A-7EE6-4342-B048-85BDC9FD1C3A}</a:tableStyleId>
              </a:tblPr>
              <a:tblGrid>
                <a:gridCol w="2900362"/>
              </a:tblGrid>
              <a:tr h="1414462">
                <a:tc>
                  <a:txBody>
                    <a:bodyPr/>
                    <a:lstStyle/>
                    <a:p>
                      <a:pPr algn="just"/>
                      <a:r>
                        <a:rPr lang="pl-PL" sz="1600" dirty="0" smtClean="0">
                          <a:solidFill>
                            <a:schemeClr val="tx1"/>
                          </a:solidFill>
                        </a:rPr>
                        <a:t>Przeszło 50% uczestników</a:t>
                      </a:r>
                      <a:r>
                        <a:rPr lang="pl-PL" sz="1600" baseline="0" dirty="0" smtClean="0">
                          <a:solidFill>
                            <a:schemeClr val="tx1"/>
                          </a:solidFill>
                        </a:rPr>
                        <a:t> mojego badania, którzy spożywają cukier wskazało, że co najmniej czasami miewa kłopoty ze snem.</a:t>
                      </a:r>
                      <a:endParaRPr lang="pl-PL" sz="1600" dirty="0">
                        <a:solidFill>
                          <a:schemeClr val="tx1"/>
                        </a:solidFill>
                      </a:endParaRPr>
                    </a:p>
                  </a:txBody>
                  <a:tcPr>
                    <a:solidFill>
                      <a:srgbClr val="00B050"/>
                    </a:solidFill>
                  </a:tcPr>
                </a:tc>
              </a:tr>
            </a:tbl>
          </a:graphicData>
        </a:graphic>
      </p:graphicFrame>
    </p:spTree>
    <p:extLst>
      <p:ext uri="{BB962C8B-B14F-4D97-AF65-F5344CB8AC3E}">
        <p14:creationId xmlns:p14="http://schemas.microsoft.com/office/powerpoint/2010/main" val="335844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9390A67C-4194-4292-830C-9717E526D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3401" y="685800"/>
            <a:ext cx="3352800" cy="5486400"/>
          </a:xfrm>
          <a:prstGeom prst="rect">
            <a:avLst/>
          </a:prstGeom>
          <a:solidFill>
            <a:schemeClr val="tx2">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 xmlns:a16="http://schemas.microsoft.com/office/drawing/2014/main" id="{32ECD917-2DC1-4905-8E83-AFFBB2808A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960C9942-DDB7-47FB-8944-8AABC88448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467600" cy="685800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3307708E-8CC1-4C8A-98F3-DC49502EB886}"/>
              </a:ext>
            </a:extLst>
          </p:cNvPr>
          <p:cNvSpPr>
            <a:spLocks noGrp="1"/>
          </p:cNvSpPr>
          <p:nvPr>
            <p:ph type="title"/>
          </p:nvPr>
        </p:nvSpPr>
        <p:spPr>
          <a:xfrm>
            <a:off x="1" y="-1"/>
            <a:ext cx="3186112" cy="1014413"/>
          </a:xfrm>
          <a:solidFill>
            <a:srgbClr val="C00000"/>
          </a:solidFill>
        </p:spPr>
        <p:txBody>
          <a:bodyPr vert="horz" lIns="91440" tIns="45720" rIns="91440" bIns="45720" rtlCol="0" anchor="ctr">
            <a:noAutofit/>
          </a:bodyPr>
          <a:lstStyle/>
          <a:p>
            <a:pPr algn="ctr"/>
            <a:r>
              <a:rPr lang="pl-PL" sz="2800" kern="1200" cap="all" spc="300" baseline="0" dirty="0" smtClean="0">
                <a:solidFill>
                  <a:schemeClr val="bg1"/>
                </a:solidFill>
                <a:latin typeface="+mj-lt"/>
                <a:ea typeface="+mj-ea"/>
                <a:cs typeface="+mj-cs"/>
              </a:rPr>
              <a:t>Zamienniki cukru</a:t>
            </a:r>
            <a:endParaRPr lang="en-US" sz="2800" kern="1200" cap="all" spc="300" baseline="0" dirty="0">
              <a:solidFill>
                <a:schemeClr val="bg1"/>
              </a:solidFill>
              <a:latin typeface="+mj-lt"/>
              <a:ea typeface="+mj-ea"/>
              <a:cs typeface="+mj-cs"/>
            </a:endParaRPr>
          </a:p>
        </p:txBody>
      </p:sp>
      <p:graphicFrame>
        <p:nvGraphicFramePr>
          <p:cNvPr id="9" name="Tabela 8"/>
          <p:cNvGraphicFramePr>
            <a:graphicFrameLocks noGrp="1"/>
          </p:cNvGraphicFramePr>
          <p:nvPr/>
        </p:nvGraphicFramePr>
        <p:xfrm>
          <a:off x="3190866" y="0"/>
          <a:ext cx="9001134" cy="7024915"/>
        </p:xfrm>
        <a:graphic>
          <a:graphicData uri="http://schemas.openxmlformats.org/drawingml/2006/table">
            <a:tbl>
              <a:tblPr firstRow="1" bandRow="1">
                <a:tableStyleId>{5C22544A-7EE6-4342-B048-85BDC9FD1C3A}</a:tableStyleId>
              </a:tblPr>
              <a:tblGrid>
                <a:gridCol w="1146917"/>
                <a:gridCol w="1224809"/>
                <a:gridCol w="1357313"/>
                <a:gridCol w="1385887"/>
                <a:gridCol w="1285876"/>
                <a:gridCol w="1128713"/>
                <a:gridCol w="1471619"/>
              </a:tblGrid>
              <a:tr h="995868">
                <a:tc>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STEWIA</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MIÓD</a:t>
                      </a:r>
                      <a:r>
                        <a:rPr lang="pl-PL" baseline="0" dirty="0" smtClean="0"/>
                        <a:t> PSZCZELI</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KSYLITOL</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ERYTRY-</a:t>
                      </a:r>
                      <a:br>
                        <a:rPr lang="pl-PL" dirty="0" smtClean="0"/>
                      </a:br>
                      <a:r>
                        <a:rPr lang="pl-PL" dirty="0" smtClean="0"/>
                        <a:t>TOL</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SYROP Z AGAWY</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ASPARTAM</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9186">
                <a:tc>
                  <a:txBody>
                    <a:bodyPr/>
                    <a:lstStyle/>
                    <a:p>
                      <a:r>
                        <a:rPr lang="pl-PL" sz="1600" b="1" dirty="0" smtClean="0">
                          <a:solidFill>
                            <a:srgbClr val="C00000"/>
                          </a:solidFill>
                        </a:rPr>
                        <a:t>RODZAJ</a:t>
                      </a:r>
                      <a:r>
                        <a:rPr lang="pl-PL" sz="1600" b="1" baseline="0" dirty="0" smtClean="0">
                          <a:solidFill>
                            <a:srgbClr val="C00000"/>
                          </a:solidFill>
                        </a:rPr>
                        <a:t> ZWIĄZKU</a:t>
                      </a:r>
                      <a:endParaRPr lang="pl-PL"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Glikozydy </a:t>
                      </a:r>
                      <a:r>
                        <a:rPr lang="pl-PL" sz="1600" dirty="0" err="1" smtClean="0"/>
                        <a:t>stewiolowe</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Głównie glukoza</a:t>
                      </a:r>
                      <a:r>
                        <a:rPr lang="pl-PL" sz="1600" baseline="0" dirty="0" smtClean="0"/>
                        <a:t> i fruktoza</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Alkohol </a:t>
                      </a:r>
                      <a:r>
                        <a:rPr lang="pl-PL" sz="1600" dirty="0" err="1" smtClean="0"/>
                        <a:t>wielowodoro-tlenowy</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Alkohol </a:t>
                      </a:r>
                      <a:r>
                        <a:rPr lang="pl-PL" sz="1600" dirty="0" err="1" smtClean="0"/>
                        <a:t>wielowodo-rotlenowy</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Głównie glukoza</a:t>
                      </a:r>
                      <a:r>
                        <a:rPr lang="pl-PL" sz="1600" baseline="0" dirty="0" smtClean="0"/>
                        <a:t> i fruktoza</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Związek peptydowy</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6281">
                <a:tc>
                  <a:txBody>
                    <a:bodyPr/>
                    <a:lstStyle/>
                    <a:p>
                      <a:r>
                        <a:rPr lang="pl-PL" sz="1600" b="1" dirty="0" smtClean="0">
                          <a:solidFill>
                            <a:srgbClr val="C00000"/>
                          </a:solidFill>
                        </a:rPr>
                        <a:t>KALORYCZNOŚĆ</a:t>
                      </a:r>
                    </a:p>
                    <a:p>
                      <a:r>
                        <a:rPr lang="pl-PL" sz="1600" b="1" dirty="0" smtClean="0">
                          <a:solidFill>
                            <a:srgbClr val="C00000"/>
                          </a:solidFill>
                        </a:rPr>
                        <a:t>W</a:t>
                      </a:r>
                      <a:r>
                        <a:rPr lang="pl-PL" sz="1600" b="1" baseline="0" dirty="0" smtClean="0">
                          <a:solidFill>
                            <a:srgbClr val="C00000"/>
                          </a:solidFill>
                        </a:rPr>
                        <a:t> </a:t>
                      </a:r>
                      <a:r>
                        <a:rPr lang="pl-PL" sz="1600" b="1" dirty="0" smtClean="0">
                          <a:solidFill>
                            <a:srgbClr val="C00000"/>
                          </a:solidFill>
                        </a:rPr>
                        <a:t>100g</a:t>
                      </a:r>
                      <a:endParaRPr lang="pl-PL"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0" dirty="0" smtClean="0">
                          <a:solidFill>
                            <a:schemeClr val="tx1"/>
                          </a:solidFill>
                        </a:rPr>
                        <a:t>394 kcal</a:t>
                      </a:r>
                      <a:endParaRPr lang="pl-PL"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0" dirty="0" smtClean="0">
                          <a:solidFill>
                            <a:schemeClr val="tx1"/>
                          </a:solidFill>
                        </a:rPr>
                        <a:t> 340 kcal</a:t>
                      </a:r>
                      <a:endParaRPr lang="pl-P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240 kcal</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0 kcal</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310 kcal</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4 kcal</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8540">
                <a:tc>
                  <a:txBody>
                    <a:bodyPr/>
                    <a:lstStyle/>
                    <a:p>
                      <a:r>
                        <a:rPr lang="pl-PL" b="1" dirty="0" smtClean="0">
                          <a:solidFill>
                            <a:srgbClr val="C00000"/>
                          </a:solidFill>
                        </a:rPr>
                        <a:t>ZALETY</a:t>
                      </a:r>
                      <a:endParaRPr lang="pl-PL"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smtClean="0">
                          <a:solidFill>
                            <a:schemeClr val="tx1"/>
                          </a:solidFill>
                        </a:rPr>
                        <a:t>200 x słodsza od</a:t>
                      </a:r>
                      <a:r>
                        <a:rPr lang="pl-PL" sz="1600" b="0" baseline="0" dirty="0" smtClean="0">
                          <a:solidFill>
                            <a:schemeClr val="tx1"/>
                          </a:solidFill>
                        </a:rPr>
                        <a:t> cukru </a:t>
                      </a:r>
                      <a:r>
                        <a:rPr lang="pl-PL" sz="1600" b="0" baseline="0" dirty="0" smtClean="0">
                          <a:solidFill>
                            <a:schemeClr val="tx1"/>
                          </a:solidFill>
                          <a:sym typeface="Wingdings" pitchFamily="2" charset="2"/>
                        </a:rPr>
                        <a:t> dodajemy jej 200 x mniej niż cukru</a:t>
                      </a:r>
                      <a:endParaRPr lang="pl-PL"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smtClean="0">
                          <a:solidFill>
                            <a:schemeClr val="tx1"/>
                          </a:solidFill>
                        </a:rPr>
                        <a:t>Zawiera wiele</a:t>
                      </a:r>
                      <a:r>
                        <a:rPr lang="pl-PL" sz="1600" b="0" baseline="0" dirty="0" smtClean="0">
                          <a:solidFill>
                            <a:schemeClr val="tx1"/>
                          </a:solidFill>
                        </a:rPr>
                        <a:t> cennych substancji:</a:t>
                      </a:r>
                    </a:p>
                    <a:p>
                      <a:pPr algn="ctr"/>
                      <a:r>
                        <a:rPr lang="pl-PL" sz="1600" b="0" baseline="0" dirty="0" smtClean="0">
                          <a:solidFill>
                            <a:schemeClr val="tx1"/>
                          </a:solidFill>
                        </a:rPr>
                        <a:t>enzymów, minerałów i flawonoidów </a:t>
                      </a:r>
                      <a:endParaRPr lang="pl-PL"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Działanie przeciwpróchnicze, jest </a:t>
                      </a:r>
                      <a:r>
                        <a:rPr lang="pl-PL" sz="1600" dirty="0" err="1" smtClean="0"/>
                        <a:t>metabolizo-wany</a:t>
                      </a:r>
                      <a:r>
                        <a:rPr lang="pl-PL" sz="1600" dirty="0" smtClean="0"/>
                        <a:t> bez udziału insuliny</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Zupełnie</a:t>
                      </a:r>
                      <a:r>
                        <a:rPr lang="pl-PL" sz="1600" baseline="0" dirty="0" smtClean="0"/>
                        <a:t> </a:t>
                      </a:r>
                      <a:r>
                        <a:rPr lang="pl-PL" sz="1600" baseline="0" dirty="0" err="1" smtClean="0"/>
                        <a:t>b</a:t>
                      </a:r>
                      <a:r>
                        <a:rPr lang="pl-PL" sz="1600" dirty="0" err="1" smtClean="0"/>
                        <a:t>ezkalory-czny</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Bogaty w składniki</a:t>
                      </a:r>
                      <a:r>
                        <a:rPr lang="pl-PL" sz="1600" baseline="0" dirty="0" smtClean="0"/>
                        <a:t> mineralne inicjuje procesy rośnięcia drożdży</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Niewielka</a:t>
                      </a:r>
                      <a:r>
                        <a:rPr lang="pl-PL" sz="1600" baseline="0" dirty="0" smtClean="0"/>
                        <a:t> kaloryczność, słodszy od cukru</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126">
                <a:tc>
                  <a:txBody>
                    <a:bodyPr/>
                    <a:lstStyle/>
                    <a:p>
                      <a:r>
                        <a:rPr lang="pl-PL" b="1" dirty="0" smtClean="0">
                          <a:solidFill>
                            <a:srgbClr val="C00000"/>
                          </a:solidFill>
                        </a:rPr>
                        <a:t>WADY</a:t>
                      </a:r>
                      <a:endParaRPr lang="pl-PL"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smtClean="0">
                          <a:solidFill>
                            <a:schemeClr val="tx1"/>
                          </a:solidFill>
                        </a:rPr>
                        <a:t>Brak</a:t>
                      </a:r>
                      <a:r>
                        <a:rPr lang="pl-PL" sz="1600" b="0" baseline="0" dirty="0" smtClean="0">
                          <a:solidFill>
                            <a:schemeClr val="tx1"/>
                          </a:solidFill>
                        </a:rPr>
                        <a:t> ujawionych wad</a:t>
                      </a:r>
                    </a:p>
                    <a:p>
                      <a:pPr algn="ctr"/>
                      <a:r>
                        <a:rPr lang="pl-PL" sz="1050" b="0" baseline="0" dirty="0" smtClean="0">
                          <a:solidFill>
                            <a:schemeClr val="tx1"/>
                          </a:solidFill>
                        </a:rPr>
                        <a:t>( Do 2010r Stewia była uznawana za produkt rakotwórczy, badania wykluczyły taką możliwość)</a:t>
                      </a:r>
                      <a:endParaRPr lang="pl-PL"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smtClean="0">
                          <a:solidFill>
                            <a:schemeClr val="tx1"/>
                          </a:solidFill>
                        </a:rPr>
                        <a:t>Wysoka kaloryczność</a:t>
                      </a:r>
                      <a:endParaRPr lang="pl-PL"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30% mniejsze nasilenie smaku słodkiego</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Możliwy efekt przeczy-</a:t>
                      </a:r>
                      <a:br>
                        <a:rPr lang="pl-PL" sz="1600" dirty="0" smtClean="0"/>
                      </a:br>
                      <a:r>
                        <a:rPr lang="pl-PL" sz="1600" dirty="0" smtClean="0"/>
                        <a:t>szczający po spożyciu, wzmaga</a:t>
                      </a:r>
                      <a:r>
                        <a:rPr lang="pl-PL" sz="1600" baseline="0" dirty="0" smtClean="0"/>
                        <a:t> apetyt</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dirty="0" smtClean="0"/>
                        <a:t>Płynna forma zachęca do większych</a:t>
                      </a:r>
                      <a:r>
                        <a:rPr lang="pl-PL" sz="1600" baseline="0" dirty="0" smtClean="0"/>
                        <a:t> porcji</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smtClean="0"/>
                        <a:t>Długotrwałe spożycie może się</a:t>
                      </a:r>
                      <a:r>
                        <a:rPr lang="pl-PL" sz="1400" baseline="0" dirty="0" smtClean="0"/>
                        <a:t> przyczynić do</a:t>
                      </a:r>
                      <a:r>
                        <a:rPr lang="pl-PL" sz="1400" dirty="0" smtClean="0"/>
                        <a:t> bezsenności,</a:t>
                      </a:r>
                      <a:r>
                        <a:rPr lang="pl-PL" sz="1400" baseline="0" dirty="0" smtClean="0"/>
                        <a:t> nudności, bólów głowy. Może powodować efekt </a:t>
                      </a:r>
                      <a:r>
                        <a:rPr lang="pl-PL" sz="1400" baseline="0" dirty="0" err="1" smtClean="0"/>
                        <a:t>przeczyszcza-jący</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pole tekstowe 10"/>
          <p:cNvSpPr txBox="1"/>
          <p:nvPr/>
        </p:nvSpPr>
        <p:spPr>
          <a:xfrm>
            <a:off x="0" y="1257300"/>
            <a:ext cx="3143250" cy="2585323"/>
          </a:xfrm>
          <a:prstGeom prst="rect">
            <a:avLst/>
          </a:prstGeom>
          <a:solidFill>
            <a:schemeClr val="bg1"/>
          </a:solidFill>
          <a:ln>
            <a:solidFill>
              <a:schemeClr val="bg1"/>
            </a:solidFill>
          </a:ln>
        </p:spPr>
        <p:txBody>
          <a:bodyPr wrap="square" rtlCol="0">
            <a:spAutoFit/>
          </a:bodyPr>
          <a:lstStyle/>
          <a:p>
            <a:pPr algn="just"/>
            <a:r>
              <a:rPr lang="pl-PL" b="1" dirty="0" smtClean="0"/>
              <a:t>Obecnie na rynku jest dostępnych wiele różnych zamienników cukru. Wykazują się dużym  zróżnicowaniem pod względem kaloryczności, pochodzenia oraz sposobów oddziaływania na nasz organizm.</a:t>
            </a:r>
            <a:endParaRPr lang="pl-PL" b="1" dirty="0"/>
          </a:p>
        </p:txBody>
      </p:sp>
      <p:sp>
        <p:nvSpPr>
          <p:cNvPr id="12" name="Chmurka 11"/>
          <p:cNvSpPr/>
          <p:nvPr/>
        </p:nvSpPr>
        <p:spPr>
          <a:xfrm>
            <a:off x="0" y="4143375"/>
            <a:ext cx="3043238" cy="214312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3" name="pole tekstowe 12"/>
          <p:cNvSpPr txBox="1"/>
          <p:nvPr/>
        </p:nvSpPr>
        <p:spPr>
          <a:xfrm>
            <a:off x="185738" y="4371975"/>
            <a:ext cx="2943225" cy="1631216"/>
          </a:xfrm>
          <a:prstGeom prst="rect">
            <a:avLst/>
          </a:prstGeom>
          <a:noFill/>
        </p:spPr>
        <p:txBody>
          <a:bodyPr wrap="square" rtlCol="0">
            <a:spAutoFit/>
          </a:bodyPr>
          <a:lstStyle/>
          <a:p>
            <a:r>
              <a:rPr lang="pl-PL" dirty="0" smtClean="0"/>
              <a:t>        </a:t>
            </a:r>
            <a:r>
              <a:rPr lang="pl-PL" sz="2000" b="1" dirty="0" smtClean="0"/>
              <a:t>Substancja           substancji</a:t>
            </a:r>
          </a:p>
          <a:p>
            <a:r>
              <a:rPr lang="pl-PL" sz="2000" b="1" dirty="0" smtClean="0"/>
              <a:t>      nie równa……</a:t>
            </a:r>
          </a:p>
          <a:p>
            <a:r>
              <a:rPr lang="pl-PL" sz="2000" b="1" dirty="0" smtClean="0"/>
              <a:t>Zatem jaki zamiennik cukru wybrać?</a:t>
            </a:r>
            <a:endParaRPr lang="pl-PL" sz="2000" b="1" dirty="0"/>
          </a:p>
        </p:txBody>
      </p:sp>
    </p:spTree>
    <p:extLst>
      <p:ext uri="{BB962C8B-B14F-4D97-AF65-F5344CB8AC3E}">
        <p14:creationId xmlns:p14="http://schemas.microsoft.com/office/powerpoint/2010/main" val="430473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FEFA976-0132-4AF3-B3A3-B2D1C89C6E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65BA7CAF-5EE9-4EEE-9E12-B2CECCB94D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1DA5E136-C104-4BF1-A197-9ADF40B4DABC}"/>
              </a:ext>
            </a:extLst>
          </p:cNvPr>
          <p:cNvSpPr>
            <a:spLocks noGrp="1"/>
          </p:cNvSpPr>
          <p:nvPr>
            <p:ph type="title"/>
          </p:nvPr>
        </p:nvSpPr>
        <p:spPr>
          <a:xfrm>
            <a:off x="5800724" y="171450"/>
            <a:ext cx="6172201" cy="6686550"/>
          </a:xfrm>
        </p:spPr>
        <p:txBody>
          <a:bodyPr vert="horz" lIns="91440" tIns="45720" rIns="91440" bIns="45720" rtlCol="0" anchor="b">
            <a:normAutofit/>
          </a:bodyPr>
          <a:lstStyle/>
          <a:p>
            <a:pPr algn="ctr"/>
            <a:endParaRPr lang="en-US" sz="3600" kern="1200" cap="all" spc="300" baseline="0" dirty="0">
              <a:solidFill>
                <a:schemeClr val="tx2"/>
              </a:solidFill>
              <a:latin typeface="+mj-lt"/>
              <a:ea typeface="+mj-ea"/>
              <a:cs typeface="+mj-cs"/>
            </a:endParaRPr>
          </a:p>
        </p:txBody>
      </p:sp>
      <p:sp>
        <p:nvSpPr>
          <p:cNvPr id="6" name="pole tekstowe 5"/>
          <p:cNvSpPr txBox="1"/>
          <p:nvPr/>
        </p:nvSpPr>
        <p:spPr>
          <a:xfrm>
            <a:off x="214313" y="814389"/>
            <a:ext cx="5700711" cy="3764756"/>
          </a:xfrm>
          <a:prstGeom prst="rect">
            <a:avLst/>
          </a:prstGeom>
          <a:solidFill>
            <a:schemeClr val="bg1"/>
          </a:solidFill>
          <a:ln>
            <a:solidFill>
              <a:schemeClr val="tx1"/>
            </a:solidFill>
          </a:ln>
        </p:spPr>
        <p:txBody>
          <a:bodyPr wrap="square" rtlCol="0">
            <a:spAutoFit/>
          </a:bodyPr>
          <a:lstStyle/>
          <a:p>
            <a:pPr algn="just"/>
            <a:r>
              <a:rPr lang="pl-PL" dirty="0" smtClean="0"/>
              <a:t>Niestety, nie jest możliwe precyzyjnie </a:t>
            </a:r>
          </a:p>
          <a:p>
            <a:pPr algn="just"/>
            <a:r>
              <a:rPr lang="pl-PL" dirty="0" smtClean="0"/>
              <a:t>Wskazać, który zamiennik cukru</a:t>
            </a:r>
          </a:p>
          <a:p>
            <a:pPr algn="just"/>
            <a:r>
              <a:rPr lang="pl-PL" dirty="0" smtClean="0"/>
              <a:t> jest najbardziej odpowiedni </a:t>
            </a:r>
          </a:p>
          <a:p>
            <a:pPr algn="just"/>
            <a:r>
              <a:rPr lang="pl-PL" dirty="0" smtClean="0"/>
              <a:t>– każdy charakteryzuje wiele</a:t>
            </a:r>
          </a:p>
          <a:p>
            <a:pPr algn="just"/>
            <a:r>
              <a:rPr lang="pl-PL" dirty="0" smtClean="0"/>
              <a:t> cech włączając w to te pozytywne</a:t>
            </a:r>
          </a:p>
          <a:p>
            <a:pPr algn="just"/>
            <a:r>
              <a:rPr lang="pl-PL" dirty="0" smtClean="0"/>
              <a:t> i negatywne. Najważniejszym  jest </a:t>
            </a:r>
          </a:p>
          <a:p>
            <a:pPr algn="just"/>
            <a:r>
              <a:rPr lang="pl-PL" dirty="0" smtClean="0"/>
              <a:t>obserwowanie swojego ciała </a:t>
            </a:r>
          </a:p>
          <a:p>
            <a:pPr algn="just"/>
            <a:r>
              <a:rPr lang="pl-PL" dirty="0" smtClean="0"/>
              <a:t>i dobranie najlepszego do indywidualnych potrzeb. Jeżeli zależy nam na obniżeniu masy ciała dobrym sposobem jest korzystanie z niemal bezkalorycznych słodzików, natomiast jeżeli zależy nam na dostarczaniu do naszego organizmu pożytecznych substancji, warto sięgnąć po np. miód pszczeli.</a:t>
            </a:r>
            <a:endParaRPr lang="pl-PL" dirty="0"/>
          </a:p>
        </p:txBody>
      </p:sp>
      <p:sp>
        <p:nvSpPr>
          <p:cNvPr id="9" name="pole tekstowe 8"/>
          <p:cNvSpPr txBox="1"/>
          <p:nvPr/>
        </p:nvSpPr>
        <p:spPr>
          <a:xfrm>
            <a:off x="0" y="5600700"/>
            <a:ext cx="1871663" cy="369332"/>
          </a:xfrm>
          <a:prstGeom prst="rect">
            <a:avLst/>
          </a:prstGeom>
          <a:noFill/>
        </p:spPr>
        <p:txBody>
          <a:bodyPr wrap="square" rtlCol="0">
            <a:spAutoFit/>
          </a:bodyPr>
          <a:lstStyle/>
          <a:p>
            <a:endParaRPr lang="pl-PL" dirty="0"/>
          </a:p>
        </p:txBody>
      </p:sp>
      <p:sp>
        <p:nvSpPr>
          <p:cNvPr id="11" name="pole tekstowe 10"/>
          <p:cNvSpPr txBox="1"/>
          <p:nvPr/>
        </p:nvSpPr>
        <p:spPr>
          <a:xfrm>
            <a:off x="200025" y="4600574"/>
            <a:ext cx="3943350" cy="2185214"/>
          </a:xfrm>
          <a:custGeom>
            <a:avLst/>
            <a:gdLst>
              <a:gd name="connsiteX0" fmla="*/ 0 w 5114925"/>
              <a:gd name="connsiteY0" fmla="*/ 0 h 1754326"/>
              <a:gd name="connsiteX1" fmla="*/ 5114925 w 5114925"/>
              <a:gd name="connsiteY1" fmla="*/ 0 h 1754326"/>
              <a:gd name="connsiteX2" fmla="*/ 5114925 w 5114925"/>
              <a:gd name="connsiteY2" fmla="*/ 1754326 h 1754326"/>
              <a:gd name="connsiteX3" fmla="*/ 0 w 5114925"/>
              <a:gd name="connsiteY3" fmla="*/ 1754326 h 1754326"/>
              <a:gd name="connsiteX4" fmla="*/ 0 w 511492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925" h="1754326">
                <a:moveTo>
                  <a:pt x="0" y="0"/>
                </a:moveTo>
                <a:lnTo>
                  <a:pt x="5114925" y="0"/>
                </a:lnTo>
                <a:lnTo>
                  <a:pt x="5114925" y="1754326"/>
                </a:lnTo>
                <a:lnTo>
                  <a:pt x="0" y="1754326"/>
                </a:lnTo>
                <a:lnTo>
                  <a:pt x="0" y="0"/>
                </a:lnTo>
                <a:close/>
              </a:path>
            </a:pathLst>
          </a:custGeom>
          <a:solidFill>
            <a:schemeClr val="accent5">
              <a:lumMod val="60000"/>
              <a:lumOff val="40000"/>
            </a:schemeClr>
          </a:solidFill>
          <a:ln>
            <a:solidFill>
              <a:schemeClr val="tx1"/>
            </a:solidFill>
          </a:ln>
        </p:spPr>
        <p:txBody>
          <a:bodyPr wrap="square" rtlCol="0">
            <a:spAutoFit/>
          </a:bodyPr>
          <a:lstStyle/>
          <a:p>
            <a:pPr algn="just"/>
            <a:r>
              <a:rPr lang="pl-PL" sz="1700" b="1" dirty="0" smtClean="0">
                <a:solidFill>
                  <a:srgbClr val="C00000"/>
                </a:solidFill>
              </a:rPr>
              <a:t>Należy pamiętać jednak, że cukier i inne słodzidła nie są źródłem substancji odżywczych z punktu widzenia fizjologii żywienia. Zatem nie powinniśmy spożywać ich w celu dostarczenia pożytecznych związków, których zawierają po prostu śladowe ilości.</a:t>
            </a:r>
            <a:endParaRPr lang="pl-PL" sz="1700" dirty="0"/>
          </a:p>
        </p:txBody>
      </p:sp>
      <p:sp>
        <p:nvSpPr>
          <p:cNvPr id="13" name="Prostokąt zaokrąglony 12"/>
          <p:cNvSpPr/>
          <p:nvPr/>
        </p:nvSpPr>
        <p:spPr>
          <a:xfrm>
            <a:off x="6872288" y="0"/>
            <a:ext cx="5319712" cy="6858001"/>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9715500" y="385763"/>
            <a:ext cx="1814514" cy="120032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pl-PL" b="1" dirty="0" smtClean="0">
                <a:solidFill>
                  <a:srgbClr val="C00000"/>
                </a:solidFill>
              </a:rPr>
              <a:t>TO JEST MODNE,  ALE CZY SŁUSZNIE?</a:t>
            </a:r>
            <a:endParaRPr lang="pl-PL" b="1" dirty="0">
              <a:solidFill>
                <a:srgbClr val="C00000"/>
              </a:solidFill>
            </a:endParaRPr>
          </a:p>
        </p:txBody>
      </p:sp>
      <p:sp>
        <p:nvSpPr>
          <p:cNvPr id="16" name="pole tekstowe 15"/>
          <p:cNvSpPr txBox="1"/>
          <p:nvPr/>
        </p:nvSpPr>
        <p:spPr>
          <a:xfrm>
            <a:off x="6886574" y="1900238"/>
            <a:ext cx="5305425" cy="3046988"/>
          </a:xfrm>
          <a:prstGeom prst="rect">
            <a:avLst/>
          </a:prstGeom>
          <a:noFill/>
        </p:spPr>
        <p:txBody>
          <a:bodyPr wrap="square" rtlCol="0">
            <a:spAutoFit/>
          </a:bodyPr>
          <a:lstStyle/>
          <a:p>
            <a:pPr algn="just"/>
            <a:r>
              <a:rPr lang="pl-PL" sz="1600" dirty="0" smtClean="0"/>
              <a:t>Ostatnimi czasy modnym zamiennikiem cukru buraczanego stał się </a:t>
            </a:r>
            <a:r>
              <a:rPr lang="pl-PL" sz="1600" b="1" dirty="0" smtClean="0"/>
              <a:t>cukier kokosowy </a:t>
            </a:r>
            <a:r>
              <a:rPr lang="pl-PL" sz="1600" dirty="0" smtClean="0"/>
              <a:t>zwłaszcza dla zwolenników zdrowego odżywiania. Produkowany jest on z syropu pozyskiwanego z kwiatostanów palmy kokosowej. W smaku podobny jest do cukru trzcinowego lecz z lekką nutą kokosa. Jego cena dochodzi do 100zł/kg . Zawiera śladowe ilości związków mineralnych. Jednak, czy rzeczywiście możemy uznać go za produkt zdrowy? Sprawdźmy!</a:t>
            </a:r>
          </a:p>
          <a:p>
            <a:pPr algn="just"/>
            <a:endParaRPr lang="pl-PL" sz="1600" dirty="0" smtClean="0"/>
          </a:p>
          <a:p>
            <a:pPr algn="just"/>
            <a:r>
              <a:rPr lang="pl-PL" sz="1600" b="1" dirty="0" smtClean="0"/>
              <a:t> </a:t>
            </a:r>
          </a:p>
          <a:p>
            <a:pPr algn="ctr"/>
            <a:endParaRPr lang="pl-PL" sz="1600" b="1" dirty="0"/>
          </a:p>
        </p:txBody>
      </p:sp>
      <p:graphicFrame>
        <p:nvGraphicFramePr>
          <p:cNvPr id="17" name="Tabela 16"/>
          <p:cNvGraphicFramePr>
            <a:graphicFrameLocks noGrp="1"/>
          </p:cNvGraphicFramePr>
          <p:nvPr/>
        </p:nvGraphicFramePr>
        <p:xfrm>
          <a:off x="6886576" y="4100512"/>
          <a:ext cx="5305425" cy="1859280"/>
        </p:xfrm>
        <a:graphic>
          <a:graphicData uri="http://schemas.openxmlformats.org/drawingml/2006/table">
            <a:tbl>
              <a:tblPr firstRow="1" bandRow="1">
                <a:tableStyleId>{5C22544A-7EE6-4342-B048-85BDC9FD1C3A}</a:tableStyleId>
              </a:tblPr>
              <a:tblGrid>
                <a:gridCol w="1768475"/>
                <a:gridCol w="1768475"/>
                <a:gridCol w="1768475"/>
              </a:tblGrid>
              <a:tr h="474360">
                <a:tc>
                  <a:txBody>
                    <a:bodyPr/>
                    <a:lstStyle/>
                    <a:p>
                      <a:endParaRPr lang="pl-PL" sz="1400" dirty="0"/>
                    </a:p>
                  </a:txBody>
                  <a:tcPr/>
                </a:tc>
                <a:tc>
                  <a:txBody>
                    <a:bodyPr/>
                    <a:lstStyle/>
                    <a:p>
                      <a:r>
                        <a:rPr lang="pl-PL" sz="1400" dirty="0" smtClean="0">
                          <a:solidFill>
                            <a:srgbClr val="C00000"/>
                          </a:solidFill>
                        </a:rPr>
                        <a:t>CUKIER</a:t>
                      </a:r>
                      <a:r>
                        <a:rPr lang="pl-PL" sz="1400" baseline="0" dirty="0" smtClean="0">
                          <a:solidFill>
                            <a:srgbClr val="C00000"/>
                          </a:solidFill>
                        </a:rPr>
                        <a:t> BURACZANY</a:t>
                      </a:r>
                      <a:endParaRPr lang="pl-PL" sz="1400" dirty="0">
                        <a:solidFill>
                          <a:srgbClr val="C00000"/>
                        </a:solidFill>
                      </a:endParaRPr>
                    </a:p>
                  </a:txBody>
                  <a:tcPr/>
                </a:tc>
                <a:tc>
                  <a:txBody>
                    <a:bodyPr/>
                    <a:lstStyle/>
                    <a:p>
                      <a:r>
                        <a:rPr lang="pl-PL" sz="1400" dirty="0" smtClean="0">
                          <a:solidFill>
                            <a:srgbClr val="C00000"/>
                          </a:solidFill>
                        </a:rPr>
                        <a:t>CUKIER</a:t>
                      </a:r>
                      <a:r>
                        <a:rPr lang="pl-PL" sz="1400" baseline="0" dirty="0" smtClean="0">
                          <a:solidFill>
                            <a:srgbClr val="C00000"/>
                          </a:solidFill>
                        </a:rPr>
                        <a:t> KOKOSOWY</a:t>
                      </a:r>
                      <a:endParaRPr lang="pl-PL" sz="1400" dirty="0">
                        <a:solidFill>
                          <a:srgbClr val="C00000"/>
                        </a:solidFill>
                      </a:endParaRPr>
                    </a:p>
                  </a:txBody>
                  <a:tcPr/>
                </a:tc>
              </a:tr>
              <a:tr h="279036">
                <a:tc>
                  <a:txBody>
                    <a:bodyPr/>
                    <a:lstStyle/>
                    <a:p>
                      <a:r>
                        <a:rPr lang="pl-PL" sz="1400" dirty="0" smtClean="0">
                          <a:solidFill>
                            <a:srgbClr val="C00000"/>
                          </a:solidFill>
                        </a:rPr>
                        <a:t>KALORYCZNIŚĆ</a:t>
                      </a:r>
                      <a:endParaRPr lang="pl-PL" sz="1400" dirty="0">
                        <a:solidFill>
                          <a:srgbClr val="C00000"/>
                        </a:solidFill>
                      </a:endParaRPr>
                    </a:p>
                  </a:txBody>
                  <a:tcPr/>
                </a:tc>
                <a:tc>
                  <a:txBody>
                    <a:bodyPr/>
                    <a:lstStyle/>
                    <a:p>
                      <a:r>
                        <a:rPr lang="pl-PL" sz="1400" dirty="0" smtClean="0"/>
                        <a:t>399 kcal</a:t>
                      </a:r>
                      <a:r>
                        <a:rPr lang="pl-PL" sz="1400" baseline="0" dirty="0" smtClean="0"/>
                        <a:t> </a:t>
                      </a:r>
                      <a:r>
                        <a:rPr lang="pl-PL" sz="1400" dirty="0" smtClean="0"/>
                        <a:t>/ 100g</a:t>
                      </a:r>
                      <a:endParaRPr lang="pl-PL" sz="1400" dirty="0"/>
                    </a:p>
                  </a:txBody>
                  <a:tcPr/>
                </a:tc>
                <a:tc>
                  <a:txBody>
                    <a:bodyPr/>
                    <a:lstStyle/>
                    <a:p>
                      <a:r>
                        <a:rPr lang="pl-PL" sz="1400" dirty="0" smtClean="0"/>
                        <a:t>380 kcal</a:t>
                      </a:r>
                      <a:r>
                        <a:rPr lang="pl-PL" sz="1400" baseline="0" dirty="0" smtClean="0"/>
                        <a:t> / 100g</a:t>
                      </a:r>
                      <a:endParaRPr lang="pl-PL" sz="1400" dirty="0"/>
                    </a:p>
                  </a:txBody>
                  <a:tcPr/>
                </a:tc>
              </a:tr>
              <a:tr h="474360">
                <a:tc>
                  <a:txBody>
                    <a:bodyPr/>
                    <a:lstStyle/>
                    <a:p>
                      <a:r>
                        <a:rPr lang="pl-PL" sz="1400" dirty="0" smtClean="0">
                          <a:solidFill>
                            <a:srgbClr val="C00000"/>
                          </a:solidFill>
                        </a:rPr>
                        <a:t>INDEKS GLIKEMICZNY</a:t>
                      </a:r>
                      <a:endParaRPr lang="pl-PL" sz="1400" dirty="0">
                        <a:solidFill>
                          <a:srgbClr val="C00000"/>
                        </a:solidFill>
                      </a:endParaRPr>
                    </a:p>
                  </a:txBody>
                  <a:tcPr/>
                </a:tc>
                <a:tc>
                  <a:txBody>
                    <a:bodyPr/>
                    <a:lstStyle/>
                    <a:p>
                      <a:r>
                        <a:rPr lang="pl-PL" sz="1400" dirty="0" smtClean="0"/>
                        <a:t>IG 68</a:t>
                      </a:r>
                      <a:endParaRPr lang="pl-PL" sz="1400" dirty="0"/>
                    </a:p>
                  </a:txBody>
                  <a:tcPr/>
                </a:tc>
                <a:tc>
                  <a:txBody>
                    <a:bodyPr/>
                    <a:lstStyle/>
                    <a:p>
                      <a:r>
                        <a:rPr lang="pl-PL" sz="1400" dirty="0" smtClean="0"/>
                        <a:t>IG</a:t>
                      </a:r>
                      <a:r>
                        <a:rPr lang="pl-PL" sz="1400" baseline="0" dirty="0" smtClean="0"/>
                        <a:t> 35-54</a:t>
                      </a:r>
                      <a:endParaRPr lang="pl-PL" sz="1400" dirty="0"/>
                    </a:p>
                  </a:txBody>
                  <a:tcPr/>
                </a:tc>
              </a:tr>
              <a:tr h="474360">
                <a:tc>
                  <a:txBody>
                    <a:bodyPr/>
                    <a:lstStyle/>
                    <a:p>
                      <a:r>
                        <a:rPr lang="pl-PL" sz="1400" dirty="0" smtClean="0">
                          <a:solidFill>
                            <a:srgbClr val="C00000"/>
                          </a:solidFill>
                        </a:rPr>
                        <a:t>GŁÓWNY</a:t>
                      </a:r>
                      <a:r>
                        <a:rPr lang="pl-PL" sz="1400" baseline="0" dirty="0" smtClean="0">
                          <a:solidFill>
                            <a:srgbClr val="C00000"/>
                          </a:solidFill>
                        </a:rPr>
                        <a:t> SKŁADNIK</a:t>
                      </a:r>
                      <a:endParaRPr lang="pl-PL" sz="1400" dirty="0">
                        <a:solidFill>
                          <a:srgbClr val="C00000"/>
                        </a:solidFill>
                      </a:endParaRPr>
                    </a:p>
                  </a:txBody>
                  <a:tcPr/>
                </a:tc>
                <a:tc>
                  <a:txBody>
                    <a:bodyPr/>
                    <a:lstStyle/>
                    <a:p>
                      <a:r>
                        <a:rPr lang="pl-PL" sz="1400" dirty="0" smtClean="0"/>
                        <a:t>sacharoza</a:t>
                      </a:r>
                      <a:r>
                        <a:rPr lang="pl-PL" sz="1400" baseline="0" dirty="0" smtClean="0"/>
                        <a:t> ok </a:t>
                      </a:r>
                      <a:r>
                        <a:rPr lang="pl-PL" sz="1400" dirty="0" smtClean="0"/>
                        <a:t> 100% </a:t>
                      </a:r>
                      <a:endParaRPr lang="pl-PL" sz="1400" dirty="0"/>
                    </a:p>
                  </a:txBody>
                  <a:tcPr/>
                </a:tc>
                <a:tc>
                  <a:txBody>
                    <a:bodyPr/>
                    <a:lstStyle/>
                    <a:p>
                      <a:r>
                        <a:rPr lang="pl-PL" sz="1400" dirty="0" smtClean="0"/>
                        <a:t>sacharoza  ok 79%</a:t>
                      </a:r>
                      <a:endParaRPr lang="pl-PL" sz="1400" dirty="0"/>
                    </a:p>
                  </a:txBody>
                  <a:tcPr/>
                </a:tc>
              </a:tr>
            </a:tbl>
          </a:graphicData>
        </a:graphic>
      </p:graphicFrame>
      <p:sp>
        <p:nvSpPr>
          <p:cNvPr id="18" name="pole tekstowe 17"/>
          <p:cNvSpPr txBox="1"/>
          <p:nvPr/>
        </p:nvSpPr>
        <p:spPr>
          <a:xfrm>
            <a:off x="7000875" y="5900737"/>
            <a:ext cx="5000625" cy="954107"/>
          </a:xfrm>
          <a:prstGeom prst="rect">
            <a:avLst/>
          </a:prstGeom>
          <a:noFill/>
        </p:spPr>
        <p:txBody>
          <a:bodyPr wrap="square" rtlCol="0">
            <a:spAutoFit/>
          </a:bodyPr>
          <a:lstStyle/>
          <a:p>
            <a:r>
              <a:rPr lang="pl-PL" sz="1400" b="1" dirty="0" smtClean="0"/>
              <a:t>Reasumując cukier kokosowy jest rzeczywiście lepszą alternatywą cukru buraczanego, jednak nadal jest on wysokokaloryczny a wartości odżywcze są znikome,           	jego przewagą jest niższy indeks glikemiczny.</a:t>
            </a:r>
            <a:endParaRPr lang="pl-PL" sz="1400" b="1" dirty="0"/>
          </a:p>
        </p:txBody>
      </p:sp>
      <p:pic>
        <p:nvPicPr>
          <p:cNvPr id="3075" name="Picture 3"/>
          <p:cNvPicPr>
            <a:picLocks noChangeAspect="1" noChangeArrowheads="1"/>
          </p:cNvPicPr>
          <p:nvPr/>
        </p:nvPicPr>
        <p:blipFill>
          <a:blip r:embed="rId2" cstate="print"/>
          <a:srcRect l="17155" t="28691" r="22280" b="16991"/>
          <a:stretch>
            <a:fillRect/>
          </a:stretch>
        </p:blipFill>
        <p:spPr bwMode="auto">
          <a:xfrm>
            <a:off x="6915149" y="0"/>
            <a:ext cx="2757488" cy="1857375"/>
          </a:xfrm>
          <a:prstGeom prst="round2DiagRect">
            <a:avLst>
              <a:gd name="adj1" fmla="val 44360"/>
              <a:gd name="adj2" fmla="val 0"/>
            </a:avLst>
          </a:prstGeom>
          <a:noFill/>
          <a:ln w="9525">
            <a:noFill/>
            <a:miter lim="800000"/>
            <a:headEnd/>
            <a:tailEnd/>
          </a:ln>
        </p:spPr>
      </p:pic>
      <p:pic>
        <p:nvPicPr>
          <p:cNvPr id="24" name="Obraz 23"/>
          <p:cNvPicPr/>
          <p:nvPr/>
        </p:nvPicPr>
        <p:blipFill>
          <a:blip r:embed="rId3"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b="14969"/>
          <a:stretch>
            <a:fillRect/>
          </a:stretch>
        </p:blipFill>
        <p:spPr bwMode="auto">
          <a:xfrm>
            <a:off x="3543304" y="414337"/>
            <a:ext cx="3286124" cy="2443163"/>
          </a:xfrm>
          <a:prstGeom prst="rect">
            <a:avLst/>
          </a:prstGeom>
          <a:noFill/>
          <a:ln>
            <a:noFill/>
          </a:ln>
        </p:spPr>
      </p:pic>
      <p:sp>
        <p:nvSpPr>
          <p:cNvPr id="20" name="Prostokąt 19"/>
          <p:cNvSpPr/>
          <p:nvPr/>
        </p:nvSpPr>
        <p:spPr>
          <a:xfrm>
            <a:off x="3314700" y="1471613"/>
            <a:ext cx="928688" cy="2428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3243263" y="1471613"/>
            <a:ext cx="1085850" cy="307777"/>
          </a:xfrm>
          <a:prstGeom prst="rect">
            <a:avLst/>
          </a:prstGeom>
          <a:noFill/>
        </p:spPr>
        <p:txBody>
          <a:bodyPr wrap="square" rtlCol="0">
            <a:spAutoFit/>
          </a:bodyPr>
          <a:lstStyle/>
          <a:p>
            <a:r>
              <a:rPr lang="pl-PL" sz="1400" b="1" dirty="0" smtClean="0"/>
              <a:t>Słodzik </a:t>
            </a:r>
            <a:r>
              <a:rPr lang="pl-PL" sz="1400" b="1" dirty="0" smtClean="0">
                <a:solidFill>
                  <a:srgbClr val="C00000"/>
                </a:solidFill>
              </a:rPr>
              <a:t>X</a:t>
            </a:r>
            <a:endParaRPr lang="pl-PL" sz="1400" b="1" dirty="0">
              <a:solidFill>
                <a:srgbClr val="C00000"/>
              </a:solidFill>
            </a:endParaRPr>
          </a:p>
        </p:txBody>
      </p:sp>
      <p:sp>
        <p:nvSpPr>
          <p:cNvPr id="21" name="Prostokąt 20"/>
          <p:cNvSpPr/>
          <p:nvPr/>
        </p:nvSpPr>
        <p:spPr>
          <a:xfrm>
            <a:off x="5772150" y="1285875"/>
            <a:ext cx="957263" cy="3857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p:cNvSpPr txBox="1"/>
          <p:nvPr/>
        </p:nvSpPr>
        <p:spPr>
          <a:xfrm>
            <a:off x="5786437" y="1328738"/>
            <a:ext cx="1071563" cy="307777"/>
          </a:xfrm>
          <a:prstGeom prst="rect">
            <a:avLst/>
          </a:prstGeom>
          <a:noFill/>
        </p:spPr>
        <p:txBody>
          <a:bodyPr wrap="square" rtlCol="0">
            <a:spAutoFit/>
          </a:bodyPr>
          <a:lstStyle/>
          <a:p>
            <a:r>
              <a:rPr lang="pl-PL" sz="1400" b="1" dirty="0" smtClean="0"/>
              <a:t>Słodzik</a:t>
            </a:r>
            <a:r>
              <a:rPr lang="pl-PL" sz="1200" b="1" dirty="0" smtClean="0">
                <a:solidFill>
                  <a:srgbClr val="C00000"/>
                </a:solidFill>
              </a:rPr>
              <a:t> Y</a:t>
            </a:r>
            <a:endParaRPr lang="pl-PL" sz="1200" b="1" dirty="0">
              <a:solidFill>
                <a:srgbClr val="C00000"/>
              </a:solidFill>
            </a:endParaRPr>
          </a:p>
        </p:txBody>
      </p:sp>
      <p:sp>
        <p:nvSpPr>
          <p:cNvPr id="26" name="pole tekstowe 25"/>
          <p:cNvSpPr txBox="1"/>
          <p:nvPr/>
        </p:nvSpPr>
        <p:spPr>
          <a:xfrm>
            <a:off x="914401" y="185739"/>
            <a:ext cx="3671888" cy="461665"/>
          </a:xfrm>
          <a:prstGeom prst="rect">
            <a:avLst/>
          </a:prstGeom>
          <a:noFill/>
        </p:spPr>
        <p:txBody>
          <a:bodyPr wrap="square" rtlCol="0">
            <a:spAutoFit/>
          </a:bodyPr>
          <a:lstStyle/>
          <a:p>
            <a:r>
              <a:rPr lang="pl-PL" sz="2400" b="1" dirty="0" smtClean="0"/>
              <a:t>ZATEM CO WYBRAĆ?</a:t>
            </a:r>
            <a:endParaRPr lang="pl-PL" sz="2400" b="1" dirty="0"/>
          </a:p>
        </p:txBody>
      </p:sp>
      <p:sp>
        <p:nvSpPr>
          <p:cNvPr id="27" name="Objaśnienie owalne 26"/>
          <p:cNvSpPr/>
          <p:nvPr/>
        </p:nvSpPr>
        <p:spPr>
          <a:xfrm>
            <a:off x="457200" y="0"/>
            <a:ext cx="4429125" cy="612648"/>
          </a:xfrm>
          <a:prstGeom prst="wedgeEllipseCallout">
            <a:avLst>
              <a:gd name="adj1" fmla="val 50974"/>
              <a:gd name="adj2" fmla="val 6483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p:cNvSpPr txBox="1"/>
          <p:nvPr/>
        </p:nvSpPr>
        <p:spPr>
          <a:xfrm>
            <a:off x="1271588" y="185738"/>
            <a:ext cx="3486149" cy="369332"/>
          </a:xfrm>
          <a:prstGeom prst="rect">
            <a:avLst/>
          </a:prstGeom>
          <a:noFill/>
        </p:spPr>
        <p:txBody>
          <a:bodyPr wrap="square" rtlCol="0">
            <a:spAutoFit/>
          </a:bodyPr>
          <a:lstStyle/>
          <a:p>
            <a:r>
              <a:rPr lang="pl-PL" b="1" dirty="0" smtClean="0"/>
              <a:t>ZATEM CO WYBRAĆ?</a:t>
            </a:r>
            <a:endParaRPr lang="pl-PL" b="1" dirty="0"/>
          </a:p>
        </p:txBody>
      </p:sp>
      <p:graphicFrame>
        <p:nvGraphicFramePr>
          <p:cNvPr id="29" name="Tabela 28"/>
          <p:cNvGraphicFramePr>
            <a:graphicFrameLocks noGrp="1"/>
          </p:cNvGraphicFramePr>
          <p:nvPr/>
        </p:nvGraphicFramePr>
        <p:xfrm>
          <a:off x="4071938" y="4629150"/>
          <a:ext cx="2743201" cy="2057400"/>
        </p:xfrm>
        <a:graphic>
          <a:graphicData uri="http://schemas.openxmlformats.org/drawingml/2006/table">
            <a:tbl>
              <a:tblPr firstRow="1" bandRow="1">
                <a:tableStyleId>{5C22544A-7EE6-4342-B048-85BDC9FD1C3A}</a:tableStyleId>
              </a:tblPr>
              <a:tblGrid>
                <a:gridCol w="2743201"/>
              </a:tblGrid>
              <a:tr h="2057400">
                <a:tc>
                  <a:txBody>
                    <a:bodyPr/>
                    <a:lstStyle/>
                    <a:p>
                      <a:pPr algn="just"/>
                      <a:r>
                        <a:rPr lang="pl-PL" sz="1600" dirty="0" smtClean="0"/>
                        <a:t>46% respondentów mojej</a:t>
                      </a:r>
                      <a:r>
                        <a:rPr lang="pl-PL" sz="1600" baseline="0" dirty="0" smtClean="0"/>
                        <a:t> ankiety wskazało, że stosuje zamienniki cukru, wśród tych osób najpopularniejszy okazał się ksylitol na następnych miejscach plasuje się erytrol i stewia.</a:t>
                      </a:r>
                      <a:endParaRPr lang="pl-PL" sz="1600" dirty="0"/>
                    </a:p>
                  </a:txBody>
                  <a:tcPr>
                    <a:solidFill>
                      <a:srgbClr val="00B050"/>
                    </a:solidFill>
                  </a:tcPr>
                </a:tc>
              </a:tr>
            </a:tbl>
          </a:graphicData>
        </a:graphic>
      </p:graphicFrame>
      <p:sp>
        <p:nvSpPr>
          <p:cNvPr id="30" name="pole tekstowe 29"/>
          <p:cNvSpPr txBox="1"/>
          <p:nvPr/>
        </p:nvSpPr>
        <p:spPr>
          <a:xfrm>
            <a:off x="10476411" y="5760720"/>
            <a:ext cx="1715589" cy="769441"/>
          </a:xfrm>
          <a:prstGeom prst="rect">
            <a:avLst/>
          </a:prstGeom>
          <a:noFill/>
        </p:spPr>
        <p:txBody>
          <a:bodyPr wrap="square" rtlCol="0">
            <a:spAutoFit/>
          </a:bodyPr>
          <a:lstStyle/>
          <a:p>
            <a:pPr fontAlgn="base"/>
            <a:r>
              <a:rPr lang="pl-PL" sz="800" i="1" dirty="0" smtClean="0"/>
              <a:t>Źródło: </a:t>
            </a:r>
            <a:r>
              <a:rPr lang="pl-PL" sz="800" i="1" dirty="0" err="1" smtClean="0"/>
              <a:t>www.nutritiondata.com</a:t>
            </a:r>
            <a:endParaRPr lang="pl-PL" sz="800" dirty="0" smtClean="0"/>
          </a:p>
          <a:p>
            <a:r>
              <a:rPr lang="pl-PL" dirty="0" smtClean="0"/>
              <a:t/>
            </a:r>
            <a:br>
              <a:rPr lang="pl-PL" dirty="0" smtClean="0"/>
            </a:br>
            <a:endParaRPr lang="pl-PL" dirty="0"/>
          </a:p>
        </p:txBody>
      </p:sp>
    </p:spTree>
    <p:extLst>
      <p:ext uri="{BB962C8B-B14F-4D97-AF65-F5344CB8AC3E}">
        <p14:creationId xmlns:p14="http://schemas.microsoft.com/office/powerpoint/2010/main" val="58110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9CD6474-47AA-4D47-AF35-32FA3089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96F80AAF-95A0-4578-AC26-F6FBDEF5591E}"/>
              </a:ext>
            </a:extLst>
          </p:cNvPr>
          <p:cNvSpPr>
            <a:spLocks noGrp="1"/>
          </p:cNvSpPr>
          <p:nvPr>
            <p:ph type="title"/>
          </p:nvPr>
        </p:nvSpPr>
        <p:spPr>
          <a:xfrm>
            <a:off x="0" y="1"/>
            <a:ext cx="12191999" cy="571500"/>
          </a:xfrm>
        </p:spPr>
        <p:txBody>
          <a:bodyPr anchor="b">
            <a:noAutofit/>
          </a:bodyPr>
          <a:lstStyle/>
          <a:p>
            <a:pPr algn="ctr"/>
            <a:r>
              <a:rPr lang="pl-PL" sz="2500" b="1" dirty="0" smtClean="0"/>
              <a:t>Cukier nie jedno ma imię czyli zastosowania cukru</a:t>
            </a:r>
            <a:endParaRPr lang="pl-PL" sz="2500" b="1" dirty="0"/>
          </a:p>
        </p:txBody>
      </p:sp>
      <p:sp>
        <p:nvSpPr>
          <p:cNvPr id="3" name="Symbol zastępczy zawartości 2">
            <a:extLst>
              <a:ext uri="{FF2B5EF4-FFF2-40B4-BE49-F238E27FC236}">
                <a16:creationId xmlns="" xmlns:a16="http://schemas.microsoft.com/office/drawing/2014/main" id="{D81D8FAF-C3FF-411C-BBE7-84C61C72795A}"/>
              </a:ext>
            </a:extLst>
          </p:cNvPr>
          <p:cNvSpPr>
            <a:spLocks noGrp="1"/>
          </p:cNvSpPr>
          <p:nvPr>
            <p:ph idx="1"/>
          </p:nvPr>
        </p:nvSpPr>
        <p:spPr>
          <a:xfrm>
            <a:off x="400050" y="585788"/>
            <a:ext cx="11372850" cy="6272212"/>
          </a:xfrm>
          <a:solidFill>
            <a:schemeClr val="bg1"/>
          </a:solidFill>
        </p:spPr>
        <p:txBody>
          <a:bodyPr>
            <a:normAutofit/>
          </a:bodyPr>
          <a:lstStyle/>
          <a:p>
            <a:pPr algn="just">
              <a:buNone/>
            </a:pPr>
            <a:r>
              <a:rPr lang="pl-PL" sz="1800" b="1" dirty="0" smtClean="0">
                <a:solidFill>
                  <a:srgbClr val="C00000"/>
                </a:solidFill>
              </a:rPr>
              <a:t>  </a:t>
            </a:r>
            <a:r>
              <a:rPr lang="pl-PL" sz="1800" b="1" dirty="0" smtClean="0">
                <a:solidFill>
                  <a:schemeClr val="bg1"/>
                </a:solidFill>
              </a:rPr>
              <a:t>i</a:t>
            </a:r>
            <a:r>
              <a:rPr lang="pl-PL" sz="1800" b="1" dirty="0" smtClean="0">
                <a:solidFill>
                  <a:schemeClr val="accent1">
                    <a:lumMod val="50000"/>
                  </a:schemeClr>
                </a:solidFill>
              </a:rPr>
              <a:t>Cukier posiada wiele zastosowań zarówno w przemyśle spożywczym, farmaceutycznym   	jak  i kosmetycznym. Mnogość jego sposobów wykorzystania sprowadza się do tego, że cukier towarzyszy nam w niemal każdym aspekcie życia.</a:t>
            </a:r>
            <a:endParaRPr lang="pl-PL" sz="1800" b="1" dirty="0">
              <a:solidFill>
                <a:schemeClr val="accent1">
                  <a:lumMod val="50000"/>
                </a:schemeClr>
              </a:solidFill>
            </a:endParaRPr>
          </a:p>
        </p:txBody>
      </p:sp>
      <p:sp>
        <p:nvSpPr>
          <p:cNvPr id="7" name="Prostokąt zaokrąglony 6"/>
          <p:cNvSpPr/>
          <p:nvPr/>
        </p:nvSpPr>
        <p:spPr>
          <a:xfrm>
            <a:off x="185736" y="1500188"/>
            <a:ext cx="5943602" cy="5172075"/>
          </a:xfrm>
          <a:prstGeom prst="roundRect">
            <a:avLst>
              <a:gd name="adj" fmla="val 9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ole tekstowe 8"/>
          <p:cNvSpPr txBox="1"/>
          <p:nvPr/>
        </p:nvSpPr>
        <p:spPr>
          <a:xfrm>
            <a:off x="442913" y="1500189"/>
            <a:ext cx="5072061" cy="646331"/>
          </a:xfrm>
          <a:prstGeom prst="rect">
            <a:avLst/>
          </a:prstGeom>
          <a:noFill/>
        </p:spPr>
        <p:txBody>
          <a:bodyPr wrap="square" rtlCol="0">
            <a:spAutoFit/>
          </a:bodyPr>
          <a:lstStyle/>
          <a:p>
            <a:pPr algn="ctr"/>
            <a:r>
              <a:rPr lang="pl-PL" b="1" dirty="0" smtClean="0">
                <a:solidFill>
                  <a:schemeClr val="bg1"/>
                </a:solidFill>
              </a:rPr>
              <a:t>             WYDŁUŻANIE OKRESU TRWAŁOŚCI ŻYWNOŚCI</a:t>
            </a:r>
            <a:endParaRPr lang="pl-PL" b="1" dirty="0">
              <a:solidFill>
                <a:schemeClr val="bg1"/>
              </a:solidFill>
            </a:endParaRPr>
          </a:p>
        </p:txBody>
      </p:sp>
      <p:sp>
        <p:nvSpPr>
          <p:cNvPr id="11" name="pole tekstowe 10"/>
          <p:cNvSpPr txBox="1"/>
          <p:nvPr/>
        </p:nvSpPr>
        <p:spPr>
          <a:xfrm>
            <a:off x="228598" y="2071689"/>
            <a:ext cx="5886452" cy="4247317"/>
          </a:xfrm>
          <a:prstGeom prst="rect">
            <a:avLst/>
          </a:prstGeom>
          <a:solidFill>
            <a:schemeClr val="tx2">
              <a:lumMod val="25000"/>
              <a:lumOff val="75000"/>
            </a:schemeClr>
          </a:solidFill>
          <a:ln>
            <a:solidFill>
              <a:schemeClr val="tx1"/>
            </a:solidFill>
          </a:ln>
        </p:spPr>
        <p:txBody>
          <a:bodyPr wrap="square" rtlCol="0">
            <a:spAutoFit/>
          </a:bodyPr>
          <a:lstStyle/>
          <a:p>
            <a:pPr algn="just"/>
            <a:r>
              <a:rPr lang="pl-PL" dirty="0" smtClean="0"/>
              <a:t>                 Cukier często nazywany jest konserwantem,                    	   istotnie, ma on właściwości konserwujące   	   jednak według obecnych przepisów nie 	   	   możemy tak go nazywać. Cukier dodawany do żywności powoduje obniżenie aktywności wody - zmniejsza dostępność wody, która niezbędna jest mikroorganizmom do rozwoju. Dzięki temu producenci żywności dodając cukier na rzecz  konserwantów mogą reklamować go jako nie zawierający konserwantów. Ilość cukru jest różna w zależności od produktu i producenta. Wysoką zawartością cukru charakteryzują się na przykład konfitury i marmolady owocowe, w których można dopatrzeć się nawet 63g/100g produktu!. Oprócz tego cukier stabilizuje smak i aromat artykułów spożywczych.</a:t>
            </a:r>
            <a:endParaRPr lang="pl-PL" dirty="0"/>
          </a:p>
        </p:txBody>
      </p:sp>
      <p:pic>
        <p:nvPicPr>
          <p:cNvPr id="2050" name="Picture 2"/>
          <p:cNvPicPr>
            <a:picLocks noChangeAspect="1" noChangeArrowheads="1"/>
          </p:cNvPicPr>
          <p:nvPr/>
        </p:nvPicPr>
        <p:blipFill>
          <a:blip r:embed="rId2" cstate="print"/>
          <a:srcRect t="2133" r="2130" b="5270"/>
          <a:stretch>
            <a:fillRect/>
          </a:stretch>
        </p:blipFill>
        <p:spPr bwMode="auto">
          <a:xfrm>
            <a:off x="6157915" y="3400426"/>
            <a:ext cx="3180487" cy="3117940"/>
          </a:xfrm>
          <a:prstGeom prst="rect">
            <a:avLst/>
          </a:prstGeom>
          <a:noFill/>
          <a:ln w="9525">
            <a:noFill/>
            <a:miter lim="800000"/>
            <a:headEnd/>
            <a:tailEnd/>
          </a:ln>
        </p:spPr>
      </p:pic>
      <p:sp>
        <p:nvSpPr>
          <p:cNvPr id="17" name="pole tekstowe 16"/>
          <p:cNvSpPr txBox="1"/>
          <p:nvPr/>
        </p:nvSpPr>
        <p:spPr>
          <a:xfrm>
            <a:off x="6315075" y="1485900"/>
            <a:ext cx="4343400" cy="92333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l-PL" dirty="0" smtClean="0">
                <a:solidFill>
                  <a:schemeClr val="tx1"/>
                </a:solidFill>
              </a:rPr>
              <a:t>Rozwój większości bakterii jest zahamowywany już przy</a:t>
            </a:r>
            <a:r>
              <a:rPr lang="pl-PL" b="1" dirty="0" smtClean="0">
                <a:solidFill>
                  <a:schemeClr val="tx1"/>
                </a:solidFill>
              </a:rPr>
              <a:t> </a:t>
            </a:r>
            <a:r>
              <a:rPr lang="pl-PL" b="1" dirty="0" smtClean="0">
                <a:solidFill>
                  <a:srgbClr val="C00000"/>
                </a:solidFill>
              </a:rPr>
              <a:t>25-35% stężeniu cukru w środowisku.</a:t>
            </a:r>
            <a:endParaRPr lang="pl-PL" b="1" dirty="0">
              <a:solidFill>
                <a:srgbClr val="C00000"/>
              </a:solidFill>
            </a:endParaRPr>
          </a:p>
        </p:txBody>
      </p:sp>
      <p:sp>
        <p:nvSpPr>
          <p:cNvPr id="18" name="pole tekstowe 17"/>
          <p:cNvSpPr txBox="1"/>
          <p:nvPr/>
        </p:nvSpPr>
        <p:spPr>
          <a:xfrm>
            <a:off x="6310312" y="2443162"/>
            <a:ext cx="4343400" cy="92333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l-PL" dirty="0" smtClean="0">
                <a:solidFill>
                  <a:schemeClr val="tx1"/>
                </a:solidFill>
              </a:rPr>
              <a:t>Do zahamowania rozwoju pleśni</a:t>
            </a:r>
            <a:r>
              <a:rPr lang="pl-PL" b="1" dirty="0" smtClean="0">
                <a:solidFill>
                  <a:srgbClr val="C00000"/>
                </a:solidFill>
              </a:rPr>
              <a:t> </a:t>
            </a:r>
            <a:r>
              <a:rPr lang="pl-PL" dirty="0" smtClean="0">
                <a:solidFill>
                  <a:schemeClr val="tx1"/>
                </a:solidFill>
              </a:rPr>
              <a:t>wymagane jest  </a:t>
            </a:r>
            <a:r>
              <a:rPr lang="pl-PL" b="1" dirty="0" smtClean="0">
                <a:solidFill>
                  <a:srgbClr val="C00000"/>
                </a:solidFill>
              </a:rPr>
              <a:t>75-80% stężenie cukru w środowisku.</a:t>
            </a:r>
            <a:endParaRPr lang="pl-PL" b="1" dirty="0">
              <a:solidFill>
                <a:srgbClr val="C00000"/>
              </a:solidFill>
            </a:endParaRPr>
          </a:p>
        </p:txBody>
      </p:sp>
      <p:sp>
        <p:nvSpPr>
          <p:cNvPr id="19" name="Prostokąt 18"/>
          <p:cNvSpPr/>
          <p:nvPr/>
        </p:nvSpPr>
        <p:spPr>
          <a:xfrm>
            <a:off x="9515475" y="3571875"/>
            <a:ext cx="2505075" cy="308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p:cNvSpPr/>
          <p:nvPr/>
        </p:nvSpPr>
        <p:spPr>
          <a:xfrm>
            <a:off x="10844212" y="1471613"/>
            <a:ext cx="1157288" cy="211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54" name="AutoShape 6" descr="Znalezione obrazy dla zapytania: zagęszczony sok jabłkow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9" name="Picture 11"/>
          <p:cNvPicPr>
            <a:picLocks noChangeAspect="1" noChangeArrowheads="1"/>
          </p:cNvPicPr>
          <p:nvPr/>
        </p:nvPicPr>
        <p:blipFill>
          <a:blip r:embed="rId3" cstate="print"/>
          <a:srcRect l="8476" t="6004" r="14153" b="8719"/>
          <a:stretch>
            <a:fillRect/>
          </a:stretch>
        </p:blipFill>
        <p:spPr bwMode="auto">
          <a:xfrm>
            <a:off x="10858500" y="2157413"/>
            <a:ext cx="1128712" cy="1371600"/>
          </a:xfrm>
          <a:prstGeom prst="rect">
            <a:avLst/>
          </a:prstGeom>
          <a:noFill/>
          <a:ln w="9525">
            <a:solidFill>
              <a:schemeClr val="tx1"/>
            </a:solidFill>
            <a:miter lim="800000"/>
            <a:headEnd/>
            <a:tailEnd/>
          </a:ln>
        </p:spPr>
      </p:pic>
      <p:sp>
        <p:nvSpPr>
          <p:cNvPr id="31" name="pole tekstowe 30"/>
          <p:cNvSpPr txBox="1"/>
          <p:nvPr/>
        </p:nvSpPr>
        <p:spPr>
          <a:xfrm>
            <a:off x="9458325" y="3486150"/>
            <a:ext cx="2543175" cy="3378936"/>
          </a:xfrm>
          <a:prstGeom prst="rect">
            <a:avLst/>
          </a:prstGeom>
          <a:noFill/>
          <a:ln>
            <a:solidFill>
              <a:schemeClr val="tx1"/>
            </a:solidFill>
          </a:ln>
        </p:spPr>
        <p:txBody>
          <a:bodyPr wrap="square" rtlCol="0">
            <a:spAutoFit/>
          </a:bodyPr>
          <a:lstStyle/>
          <a:p>
            <a:pPr algn="just"/>
            <a:r>
              <a:rPr lang="pl-PL" sz="1600" dirty="0" smtClean="0">
                <a:solidFill>
                  <a:schemeClr val="bg1"/>
                </a:solidFill>
              </a:rPr>
              <a:t>Niektóre firmy produkujące,   przetwory owocowe opracowały metodę zastępowania sacharozy zagęszczonym sokiem jabłkowym; wówczas np. marmolady słodzone są naturalnym sokiem z tych owoców, podobnie jak suszona żurawina posiadająca w konwencjonalnej wersji ok 50g cukru/ 100g produktu</a:t>
            </a:r>
            <a:endParaRPr lang="pl-PL" sz="1600" dirty="0">
              <a:solidFill>
                <a:schemeClr val="bg1"/>
              </a:solidFill>
            </a:endParaRPr>
          </a:p>
        </p:txBody>
      </p:sp>
      <p:sp>
        <p:nvSpPr>
          <p:cNvPr id="33" name="pole tekstowe 32"/>
          <p:cNvSpPr txBox="1"/>
          <p:nvPr/>
        </p:nvSpPr>
        <p:spPr>
          <a:xfrm>
            <a:off x="10787063" y="1500189"/>
            <a:ext cx="1200150" cy="646331"/>
          </a:xfrm>
          <a:prstGeom prst="rect">
            <a:avLst/>
          </a:prstGeom>
          <a:noFill/>
        </p:spPr>
        <p:txBody>
          <a:bodyPr wrap="square" rtlCol="0">
            <a:spAutoFit/>
          </a:bodyPr>
          <a:lstStyle/>
          <a:p>
            <a:pPr algn="ctr"/>
            <a:r>
              <a:rPr lang="pl-PL" b="1" dirty="0" smtClean="0"/>
              <a:t>To jest ciekawe!</a:t>
            </a:r>
            <a:endParaRPr lang="pl-PL" b="1" dirty="0"/>
          </a:p>
        </p:txBody>
      </p:sp>
      <p:sp>
        <p:nvSpPr>
          <p:cNvPr id="34" name="Strzałka zakrzywiona w dół 33"/>
          <p:cNvSpPr/>
          <p:nvPr/>
        </p:nvSpPr>
        <p:spPr>
          <a:xfrm rot="21079876">
            <a:off x="5900738" y="4872039"/>
            <a:ext cx="1700212" cy="51435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21" name="pole tekstowe 20"/>
          <p:cNvSpPr txBox="1"/>
          <p:nvPr/>
        </p:nvSpPr>
        <p:spPr>
          <a:xfrm>
            <a:off x="6309360" y="6479177"/>
            <a:ext cx="2677886" cy="307777"/>
          </a:xfrm>
          <a:prstGeom prst="rect">
            <a:avLst/>
          </a:prstGeom>
          <a:noFill/>
        </p:spPr>
        <p:txBody>
          <a:bodyPr wrap="square" rtlCol="0">
            <a:spAutoFit/>
          </a:bodyPr>
          <a:lstStyle/>
          <a:p>
            <a:r>
              <a:rPr lang="pl-PL" sz="1400" dirty="0" smtClean="0"/>
              <a:t>Rys.4. Etykieta</a:t>
            </a:r>
            <a:endParaRPr lang="pl-PL" sz="1400" dirty="0"/>
          </a:p>
        </p:txBody>
      </p:sp>
      <p:pic>
        <p:nvPicPr>
          <p:cNvPr id="1026" name="Picture 2"/>
          <p:cNvPicPr>
            <a:picLocks noChangeAspect="1" noChangeArrowheads="1"/>
          </p:cNvPicPr>
          <p:nvPr/>
        </p:nvPicPr>
        <p:blipFill>
          <a:blip r:embed="rId4" cstate="print"/>
          <a:srcRect l="18000" t="19756" r="19698" b="19199"/>
          <a:stretch>
            <a:fillRect/>
          </a:stretch>
        </p:blipFill>
        <p:spPr bwMode="auto">
          <a:xfrm>
            <a:off x="261258" y="1528354"/>
            <a:ext cx="1071154" cy="1724297"/>
          </a:xfrm>
          <a:prstGeom prst="rect">
            <a:avLst/>
          </a:prstGeom>
          <a:noFill/>
          <a:ln w="9525">
            <a:noFill/>
            <a:miter lim="800000"/>
            <a:headEnd/>
            <a:tailEnd/>
          </a:ln>
        </p:spPr>
      </p:pic>
    </p:spTree>
    <p:extLst>
      <p:ext uri="{BB962C8B-B14F-4D97-AF65-F5344CB8AC3E}">
        <p14:creationId xmlns:p14="http://schemas.microsoft.com/office/powerpoint/2010/main" val="377497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9CD6474-47AA-4D47-AF35-32FA3089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206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3266AB6D-2F7A-491F-911C-62AD59163DD4}"/>
              </a:ext>
            </a:extLst>
          </p:cNvPr>
          <p:cNvSpPr>
            <a:spLocks noGrp="1"/>
          </p:cNvSpPr>
          <p:nvPr>
            <p:ph type="title"/>
          </p:nvPr>
        </p:nvSpPr>
        <p:spPr>
          <a:xfrm>
            <a:off x="1371600" y="777922"/>
            <a:ext cx="9486900" cy="736979"/>
          </a:xfrm>
        </p:spPr>
        <p:txBody>
          <a:bodyPr anchor="b">
            <a:normAutofit/>
          </a:bodyPr>
          <a:lstStyle/>
          <a:p>
            <a:pPr algn="ctr"/>
            <a:r>
              <a:rPr lang="pl-PL" dirty="0" smtClean="0"/>
              <a:t> spis treści</a:t>
            </a:r>
            <a:endParaRPr lang="pl-PL" dirty="0"/>
          </a:p>
        </p:txBody>
      </p:sp>
      <p:sp>
        <p:nvSpPr>
          <p:cNvPr id="3" name="Symbol zastępczy zawartości 2">
            <a:extLst>
              <a:ext uri="{FF2B5EF4-FFF2-40B4-BE49-F238E27FC236}">
                <a16:creationId xmlns="" xmlns:a16="http://schemas.microsoft.com/office/drawing/2014/main" id="{C93B2709-589D-46ED-AAB2-CD1D23355DE4}"/>
              </a:ext>
            </a:extLst>
          </p:cNvPr>
          <p:cNvSpPr>
            <a:spLocks noGrp="1"/>
          </p:cNvSpPr>
          <p:nvPr>
            <p:ph idx="1"/>
          </p:nvPr>
        </p:nvSpPr>
        <p:spPr>
          <a:xfrm>
            <a:off x="0" y="260680"/>
            <a:ext cx="12192000" cy="6597320"/>
          </a:xfrm>
          <a:solidFill>
            <a:schemeClr val="bg1"/>
          </a:solidFill>
        </p:spPr>
        <p:txBody>
          <a:bodyPr>
            <a:normAutofit/>
          </a:bodyPr>
          <a:lstStyle/>
          <a:p>
            <a:endParaRPr lang="pl-PL" dirty="0">
              <a:latin typeface="Times New Roman" pitchFamily="18" charset="0"/>
              <a:cs typeface="Times New Roman" pitchFamily="18" charset="0"/>
            </a:endParaRPr>
          </a:p>
        </p:txBody>
      </p:sp>
      <p:sp>
        <p:nvSpPr>
          <p:cNvPr id="7" name="Prostokąt zaokrąglony 6"/>
          <p:cNvSpPr/>
          <p:nvPr/>
        </p:nvSpPr>
        <p:spPr>
          <a:xfrm>
            <a:off x="224286" y="261488"/>
            <a:ext cx="4754502" cy="637222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602" name="Picture 2" descr="https://media.istockphoto.com/photos/woman-in-mask-on-face-in-spa-beauty-salon-picture-id921797424?b=1&amp;k=6&amp;m=921797424&amp;s=170667a&amp;w=0&amp;h=-_s-v_pbpOZUMr8CSbFIDTggTh1qlW6da9XHVUSCWag="/>
          <p:cNvPicPr>
            <a:picLocks noChangeAspect="1" noChangeArrowheads="1"/>
          </p:cNvPicPr>
          <p:nvPr/>
        </p:nvPicPr>
        <p:blipFill>
          <a:blip r:embed="rId2" cstate="print"/>
          <a:srcRect/>
          <a:stretch>
            <a:fillRect/>
          </a:stretch>
        </p:blipFill>
        <p:spPr bwMode="auto">
          <a:xfrm>
            <a:off x="228600" y="185737"/>
            <a:ext cx="3158258" cy="2103437"/>
          </a:xfrm>
          <a:prstGeom prst="rect">
            <a:avLst/>
          </a:prstGeom>
          <a:noFill/>
        </p:spPr>
      </p:pic>
      <p:sp>
        <p:nvSpPr>
          <p:cNvPr id="9" name="pole tekstowe 8"/>
          <p:cNvSpPr txBox="1"/>
          <p:nvPr/>
        </p:nvSpPr>
        <p:spPr>
          <a:xfrm>
            <a:off x="3500438" y="585788"/>
            <a:ext cx="1589147" cy="1015663"/>
          </a:xfrm>
          <a:prstGeom prst="rect">
            <a:avLst/>
          </a:prstGeom>
          <a:noFill/>
        </p:spPr>
        <p:txBody>
          <a:bodyPr wrap="square" rtlCol="0">
            <a:spAutoFit/>
          </a:bodyPr>
          <a:lstStyle/>
          <a:p>
            <a:r>
              <a:rPr lang="pl-PL" sz="2000" b="1" dirty="0" smtClean="0">
                <a:solidFill>
                  <a:schemeClr val="bg1"/>
                </a:solidFill>
              </a:rPr>
              <a:t>Nie taki cukier straszny…</a:t>
            </a:r>
            <a:endParaRPr lang="pl-PL" sz="2000" b="1" dirty="0">
              <a:solidFill>
                <a:schemeClr val="bg1"/>
              </a:solidFill>
            </a:endParaRPr>
          </a:p>
        </p:txBody>
      </p:sp>
      <p:sp>
        <p:nvSpPr>
          <p:cNvPr id="11" name="pole tekstowe 10"/>
          <p:cNvSpPr txBox="1"/>
          <p:nvPr/>
        </p:nvSpPr>
        <p:spPr>
          <a:xfrm>
            <a:off x="213775" y="2428875"/>
            <a:ext cx="4720534" cy="3970318"/>
          </a:xfrm>
          <a:prstGeom prst="rect">
            <a:avLst/>
          </a:prstGeom>
          <a:noFill/>
        </p:spPr>
        <p:txBody>
          <a:bodyPr wrap="square" rtlCol="0">
            <a:spAutoFit/>
          </a:bodyPr>
          <a:lstStyle/>
          <a:p>
            <a:pPr algn="just"/>
            <a:r>
              <a:rPr lang="pl-PL" dirty="0" smtClean="0"/>
              <a:t>Cukier trzcinowy w kosmetologii wykorzystywany jest jako składnik peelingów w postaci gruboziarnistej  - do ciała i drobnoziarnistej – do twarzy. Jego skuteczne, ale za razem delikatne właściwości ścierne sprawiają, że kosmetyki na jego bazie dedykowane mogą być dla osób z wrażliwą skórą. Działanie przeciwbakteryjne i oczyszczające słodkiego produktu w połączeniu z olejami roślinnymi i innymi substancjami aktywnymi nie tylko efektywnie złuszcza naskórek, odblokowuje gruczoły łojowe i usuwa zaskórniki, ale także odżywia skórę. </a:t>
            </a:r>
            <a:endParaRPr lang="pl-PL" dirty="0"/>
          </a:p>
        </p:txBody>
      </p:sp>
      <p:sp>
        <p:nvSpPr>
          <p:cNvPr id="13" name="Prostokąt 12"/>
          <p:cNvSpPr/>
          <p:nvPr/>
        </p:nvSpPr>
        <p:spPr>
          <a:xfrm>
            <a:off x="5210355" y="271462"/>
            <a:ext cx="6981645" cy="6336371"/>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5" name="pole tekstowe 14"/>
          <p:cNvSpPr txBox="1"/>
          <p:nvPr/>
        </p:nvSpPr>
        <p:spPr>
          <a:xfrm>
            <a:off x="5745193" y="310551"/>
            <a:ext cx="6021237" cy="461665"/>
          </a:xfrm>
          <a:prstGeom prst="rect">
            <a:avLst/>
          </a:prstGeom>
          <a:solidFill>
            <a:schemeClr val="bg1"/>
          </a:solidFill>
          <a:ln>
            <a:solidFill>
              <a:schemeClr val="tx1"/>
            </a:solidFill>
          </a:ln>
        </p:spPr>
        <p:txBody>
          <a:bodyPr wrap="square" rtlCol="0">
            <a:spAutoFit/>
          </a:bodyPr>
          <a:lstStyle/>
          <a:p>
            <a:pPr algn="ctr"/>
            <a:r>
              <a:rPr lang="pl-PL" sz="2400" dirty="0" smtClean="0">
                <a:solidFill>
                  <a:schemeClr val="accent1"/>
                </a:solidFill>
              </a:rPr>
              <a:t>Szklarnia… z cukru </a:t>
            </a:r>
            <a:endParaRPr lang="pl-PL" sz="2400" dirty="0">
              <a:solidFill>
                <a:schemeClr val="accent1"/>
              </a:solidFill>
            </a:endParaRPr>
          </a:p>
        </p:txBody>
      </p:sp>
      <p:sp>
        <p:nvSpPr>
          <p:cNvPr id="16" name="pole tekstowe 15"/>
          <p:cNvSpPr txBox="1"/>
          <p:nvPr/>
        </p:nvSpPr>
        <p:spPr>
          <a:xfrm>
            <a:off x="5175849" y="724619"/>
            <a:ext cx="7016151" cy="4247317"/>
          </a:xfrm>
          <a:prstGeom prst="rect">
            <a:avLst/>
          </a:prstGeom>
          <a:noFill/>
        </p:spPr>
        <p:txBody>
          <a:bodyPr wrap="square" rtlCol="0">
            <a:spAutoFit/>
          </a:bodyPr>
          <a:lstStyle/>
          <a:p>
            <a:pPr algn="just"/>
            <a:r>
              <a:rPr lang="pl-PL" dirty="0" smtClean="0"/>
              <a:t>Świat w reakcji na malejące pokłady surowców mineralnych, opracowuje coraz to nowsze metody zastępowania ich. Niezwykle ważnym wynalazkiem stała się metoda otrzymywania tworzyw sztucznych – zamiast z ropy naftowej - z cukru buraczanego! Technika ta polega na przetwarzaniu sacharozy buraczanej lub jej składników (glukozy i fruktozy) w kwas mlekowy na drodze fermentacji bakteryjnej przez specjalnie szczepy bakterii. Następnie drogą chemiczną są polimeryzowane czyli przekształcane w długie łańcuchy w celu utworzenia z nich tworzywa sztucznego. W taki sposób można całkowicie wykorzystać cukier zawarty  w nieskoncentrowanym soku buraczanym, będącym ubocznym produktem ekstrakcji cukru. Głównym składnikiem sacharozy jest węgiel – podobnie jak ropy naftowej, dzięki temu można wykorzystywać cukier do produkcji np. poliwęglanu, z którego powstają wytrzymalsze od szklanych szklarnie poliwęglanowe.</a:t>
            </a:r>
            <a:endParaRPr lang="pl-PL" dirty="0"/>
          </a:p>
        </p:txBody>
      </p:sp>
      <p:pic>
        <p:nvPicPr>
          <p:cNvPr id="25604" name="Picture 4" descr="Poliwęglan, Budowlane, Warstwy, Polygal"/>
          <p:cNvPicPr>
            <a:picLocks noChangeAspect="1" noChangeArrowheads="1"/>
          </p:cNvPicPr>
          <p:nvPr/>
        </p:nvPicPr>
        <p:blipFill>
          <a:blip r:embed="rId3" cstate="print"/>
          <a:srcRect/>
          <a:stretch>
            <a:fillRect/>
          </a:stretch>
        </p:blipFill>
        <p:spPr bwMode="auto">
          <a:xfrm>
            <a:off x="9161252" y="4889024"/>
            <a:ext cx="2467155" cy="1644770"/>
          </a:xfrm>
          <a:prstGeom prst="rect">
            <a:avLst/>
          </a:prstGeom>
          <a:noFill/>
          <a:ln>
            <a:solidFill>
              <a:schemeClr val="tx1">
                <a:lumMod val="95000"/>
                <a:lumOff val="5000"/>
              </a:schemeClr>
            </a:solidFill>
          </a:ln>
        </p:spPr>
      </p:pic>
      <p:sp>
        <p:nvSpPr>
          <p:cNvPr id="25606" name="AutoShape 6" descr="Szklarnia z poliwęglanu Agrohit ELIT 3x10m 30m2 Wołomin - Sprzedajemy.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5607" name="Picture 7"/>
          <p:cNvPicPr>
            <a:picLocks noChangeAspect="1" noChangeArrowheads="1"/>
          </p:cNvPicPr>
          <p:nvPr/>
        </p:nvPicPr>
        <p:blipFill>
          <a:blip r:embed="rId4" cstate="print"/>
          <a:srcRect/>
          <a:stretch>
            <a:fillRect/>
          </a:stretch>
        </p:blipFill>
        <p:spPr bwMode="auto">
          <a:xfrm>
            <a:off x="5695950" y="4926494"/>
            <a:ext cx="2464639" cy="1634163"/>
          </a:xfrm>
          <a:prstGeom prst="rect">
            <a:avLst/>
          </a:prstGeom>
          <a:noFill/>
          <a:ln w="9525">
            <a:solidFill>
              <a:schemeClr val="tx1">
                <a:lumMod val="95000"/>
                <a:lumOff val="5000"/>
              </a:schemeClr>
            </a:solidFill>
            <a:miter lim="800000"/>
            <a:headEnd/>
            <a:tailEnd/>
          </a:ln>
        </p:spPr>
      </p:pic>
    </p:spTree>
    <p:extLst>
      <p:ext uri="{BB962C8B-B14F-4D97-AF65-F5344CB8AC3E}">
        <p14:creationId xmlns:p14="http://schemas.microsoft.com/office/powerpoint/2010/main" val="335844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9CD6474-47AA-4D47-AF35-32FA3089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206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AutoShape 6" descr="Szklarnia z poliwęglanu Agrohit ELIT 3x10m 30m2 Wołomin - Sprzedajemy.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8" name="Prostokąt 17"/>
          <p:cNvSpPr/>
          <p:nvPr/>
        </p:nvSpPr>
        <p:spPr>
          <a:xfrm>
            <a:off x="0" y="414338"/>
            <a:ext cx="5157788" cy="6215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p:cNvSpPr txBox="1"/>
          <p:nvPr/>
        </p:nvSpPr>
        <p:spPr>
          <a:xfrm>
            <a:off x="1" y="700088"/>
            <a:ext cx="5100638" cy="369332"/>
          </a:xfrm>
          <a:prstGeom prst="rect">
            <a:avLst/>
          </a:prstGeom>
          <a:solidFill>
            <a:schemeClr val="bg1"/>
          </a:solidFill>
          <a:ln>
            <a:solidFill>
              <a:schemeClr val="tx1"/>
            </a:solidFill>
          </a:ln>
        </p:spPr>
        <p:txBody>
          <a:bodyPr wrap="square" rtlCol="0">
            <a:spAutoFit/>
          </a:bodyPr>
          <a:lstStyle/>
          <a:p>
            <a:pPr algn="ctr"/>
            <a:r>
              <a:rPr lang="pl-PL" b="1" dirty="0" smtClean="0"/>
              <a:t>SMACZNE, BO SŁODKIE</a:t>
            </a:r>
            <a:endParaRPr lang="pl-PL" b="1" dirty="0"/>
          </a:p>
        </p:txBody>
      </p:sp>
      <p:sp>
        <p:nvSpPr>
          <p:cNvPr id="20" name="Prostokąt zaokrąglony 19"/>
          <p:cNvSpPr/>
          <p:nvPr/>
        </p:nvSpPr>
        <p:spPr>
          <a:xfrm>
            <a:off x="257175" y="1243013"/>
            <a:ext cx="4786313" cy="534352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457201" y="1428751"/>
            <a:ext cx="4400550" cy="2862322"/>
          </a:xfrm>
          <a:prstGeom prst="rect">
            <a:avLst/>
          </a:prstGeom>
          <a:noFill/>
        </p:spPr>
        <p:txBody>
          <a:bodyPr wrap="square" rtlCol="0">
            <a:spAutoFit/>
          </a:bodyPr>
          <a:lstStyle/>
          <a:p>
            <a:pPr algn="just"/>
            <a:r>
              <a:rPr lang="pl-PL" dirty="0" smtClean="0"/>
              <a:t>Dzięki swoim właściwościom cukier nadaje produktom spożywczym </a:t>
            </a:r>
            <a:r>
              <a:rPr lang="pl-PL" b="1" dirty="0" smtClean="0"/>
              <a:t>odpowiednią konsystencję </a:t>
            </a:r>
            <a:r>
              <a:rPr lang="pl-PL" dirty="0" smtClean="0"/>
              <a:t>(syropy, bezy), </a:t>
            </a:r>
            <a:r>
              <a:rPr lang="pl-PL" b="1" dirty="0" smtClean="0"/>
              <a:t>chrupkość</a:t>
            </a:r>
            <a:r>
              <a:rPr lang="pl-PL" dirty="0" smtClean="0"/>
              <a:t> (ciasta, słodycze) i </a:t>
            </a:r>
            <a:r>
              <a:rPr lang="pl-PL" b="1" dirty="0" smtClean="0"/>
              <a:t>barwę</a:t>
            </a:r>
            <a:r>
              <a:rPr lang="pl-PL" dirty="0" smtClean="0"/>
              <a:t> (produkty karmelowe). Poza tym cukier neutralizuje smak kwaśny i gorzki, zatem dodawany jest do np.; zup, sosów, majonezów  podnosząc atrakcyjność dla konsumenta. Dodawany jest nawet do syropów stosowanych w medycynie.</a:t>
            </a:r>
            <a:endParaRPr lang="pl-PL" dirty="0"/>
          </a:p>
        </p:txBody>
      </p:sp>
      <p:pic>
        <p:nvPicPr>
          <p:cNvPr id="29698" name="Picture 2" descr="Spadki, Sosy, Żywność, Keczup, Majonez"/>
          <p:cNvPicPr>
            <a:picLocks noChangeAspect="1" noChangeArrowheads="1"/>
          </p:cNvPicPr>
          <p:nvPr/>
        </p:nvPicPr>
        <p:blipFill>
          <a:blip r:embed="rId2" cstate="print"/>
          <a:srcRect/>
          <a:stretch>
            <a:fillRect/>
          </a:stretch>
        </p:blipFill>
        <p:spPr bwMode="auto">
          <a:xfrm>
            <a:off x="0" y="4364306"/>
            <a:ext cx="2351644" cy="1765031"/>
          </a:xfrm>
          <a:prstGeom prst="rect">
            <a:avLst/>
          </a:prstGeom>
          <a:noFill/>
          <a:ln w="38100">
            <a:solidFill>
              <a:schemeClr val="tx1"/>
            </a:solidFill>
          </a:ln>
        </p:spPr>
      </p:pic>
      <p:pic>
        <p:nvPicPr>
          <p:cNvPr id="29700" name="Picture 4" descr="https://media.istockphoto.com/photos/pouring-a-liquid-on-a-spoon-natural-green-background-picture-id519868860?b=1&amp;k=6&amp;m=519868860&amp;s=170667a&amp;w=0&amp;h=2jfFKfnOXXvd7iMmsi6SE0ZPwI5jkqKArFgsimeUIWY="/>
          <p:cNvPicPr>
            <a:picLocks noChangeAspect="1" noChangeArrowheads="1"/>
          </p:cNvPicPr>
          <p:nvPr/>
        </p:nvPicPr>
        <p:blipFill>
          <a:blip r:embed="rId3" cstate="print"/>
          <a:srcRect l="10947"/>
          <a:stretch>
            <a:fillRect/>
          </a:stretch>
        </p:blipFill>
        <p:spPr bwMode="auto">
          <a:xfrm>
            <a:off x="2543175" y="4631996"/>
            <a:ext cx="2535301" cy="1883104"/>
          </a:xfrm>
          <a:prstGeom prst="rect">
            <a:avLst/>
          </a:prstGeom>
          <a:noFill/>
          <a:ln w="28575">
            <a:solidFill>
              <a:schemeClr val="tx1"/>
            </a:solidFill>
          </a:ln>
        </p:spPr>
      </p:pic>
      <p:sp>
        <p:nvSpPr>
          <p:cNvPr id="25" name="Prostokąt 24"/>
          <p:cNvSpPr/>
          <p:nvPr/>
        </p:nvSpPr>
        <p:spPr>
          <a:xfrm>
            <a:off x="5251269" y="800100"/>
            <a:ext cx="149406" cy="482999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trzałka w górę 25"/>
          <p:cNvSpPr/>
          <p:nvPr/>
        </p:nvSpPr>
        <p:spPr>
          <a:xfrm rot="5400000">
            <a:off x="5488400" y="1059278"/>
            <a:ext cx="484632" cy="688657"/>
          </a:xfrm>
          <a:prstGeom prst="upArrow">
            <a:avLst>
              <a:gd name="adj1" fmla="val 50000"/>
              <a:gd name="adj2" fmla="val 735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p:nvSpPr>
        <p:spPr>
          <a:xfrm>
            <a:off x="5969726" y="0"/>
            <a:ext cx="6222273" cy="41433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p:cNvSpPr txBox="1"/>
          <p:nvPr/>
        </p:nvSpPr>
        <p:spPr>
          <a:xfrm>
            <a:off x="6021977" y="182881"/>
            <a:ext cx="6170023" cy="3970318"/>
          </a:xfrm>
          <a:prstGeom prst="rect">
            <a:avLst/>
          </a:prstGeom>
          <a:solidFill>
            <a:schemeClr val="bg1"/>
          </a:solidFill>
          <a:ln>
            <a:solidFill>
              <a:schemeClr val="tx1"/>
            </a:solidFill>
          </a:ln>
        </p:spPr>
        <p:txBody>
          <a:bodyPr wrap="square" rtlCol="0">
            <a:spAutoFit/>
          </a:bodyPr>
          <a:lstStyle/>
          <a:p>
            <a:pPr algn="just"/>
            <a:r>
              <a:rPr lang="pl-PL" dirty="0" smtClean="0"/>
              <a:t>Z tak wielu zastosowań cukru w przemyśle spożywczym powstaje problem tzw. cukru dodanego. Okazuje się, że </a:t>
            </a:r>
            <a:r>
              <a:rPr lang="pl-PL" b="1" dirty="0" smtClean="0"/>
              <a:t>aż 74% produktów </a:t>
            </a:r>
            <a:r>
              <a:rPr lang="pl-PL" dirty="0" smtClean="0"/>
              <a:t>znajdujących się na półkach sklepowych </a:t>
            </a:r>
            <a:r>
              <a:rPr lang="pl-PL" b="1" dirty="0" smtClean="0"/>
              <a:t>posiada cukier</a:t>
            </a:r>
            <a:r>
              <a:rPr lang="pl-PL" dirty="0" smtClean="0"/>
              <a:t>! Cukier dodany określa się mianem </a:t>
            </a:r>
            <a:r>
              <a:rPr lang="pl-PL" b="1" dirty="0" smtClean="0"/>
              <a:t>cukru ukrytego, </a:t>
            </a:r>
            <a:r>
              <a:rPr lang="pl-PL" dirty="0" smtClean="0"/>
              <a:t>wynika to z tego, że wielu konsumentów nie zdaje sobie sprawy z obecności cukru w produktach, takich jak na przykład płatki śniadaniowe czy batony wielozbożowe reklamowane jako sylwetkowe. Co więcej producenci chcą aby ich produkty były postrzegane jako nisko cukrowe, dlatego np. cukier w składzie występuje kilka razy; osobno jako składnik nadzienia i polewy, dodatkowo cukier pojawia się pod wieloma nazwami, których możemy się doliczyć aż </a:t>
            </a:r>
            <a:r>
              <a:rPr lang="pl-PL" b="1" dirty="0" smtClean="0"/>
              <a:t>61! </a:t>
            </a:r>
            <a:r>
              <a:rPr lang="pl-PL" dirty="0" smtClean="0"/>
              <a:t>np. syrop glukozowo- </a:t>
            </a:r>
            <a:r>
              <a:rPr lang="pl-PL" dirty="0" err="1" smtClean="0"/>
              <a:t>fruktozowy</a:t>
            </a:r>
            <a:r>
              <a:rPr lang="pl-PL" dirty="0" smtClean="0"/>
              <a:t>, słód jęczmienny czy melasa trzcinowa.</a:t>
            </a:r>
            <a:endParaRPr lang="pl-PL" b="1" dirty="0"/>
          </a:p>
        </p:txBody>
      </p:sp>
      <p:sp>
        <p:nvSpPr>
          <p:cNvPr id="29" name="Prostokąt 28"/>
          <p:cNvSpPr/>
          <p:nvPr/>
        </p:nvSpPr>
        <p:spPr>
          <a:xfrm>
            <a:off x="5614989" y="4186239"/>
            <a:ext cx="6577012" cy="14859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p:cNvSpPr txBox="1"/>
          <p:nvPr/>
        </p:nvSpPr>
        <p:spPr>
          <a:xfrm>
            <a:off x="5672138" y="4271963"/>
            <a:ext cx="6519862" cy="1200329"/>
          </a:xfrm>
          <a:prstGeom prst="rect">
            <a:avLst/>
          </a:prstGeom>
          <a:solidFill>
            <a:schemeClr val="bg1"/>
          </a:solidFill>
          <a:ln>
            <a:solidFill>
              <a:schemeClr val="tx1"/>
            </a:solidFill>
          </a:ln>
        </p:spPr>
        <p:txBody>
          <a:bodyPr wrap="square" rtlCol="0">
            <a:spAutoFit/>
          </a:bodyPr>
          <a:lstStyle/>
          <a:p>
            <a:r>
              <a:rPr lang="pl-PL" b="1" dirty="0" smtClean="0"/>
              <a:t>Na szczęście aby nie dać się zwieść  producentom żywności, wystarczy kontrolować ilość spożywanego cukru na etykietach i wybierać te, które cukru mają najmniej.</a:t>
            </a:r>
            <a:endParaRPr lang="pl-PL" dirty="0"/>
          </a:p>
        </p:txBody>
      </p:sp>
      <p:graphicFrame>
        <p:nvGraphicFramePr>
          <p:cNvPr id="34" name="Tabela 33"/>
          <p:cNvGraphicFramePr>
            <a:graphicFrameLocks noGrp="1"/>
          </p:cNvGraphicFramePr>
          <p:nvPr/>
        </p:nvGraphicFramePr>
        <p:xfrm>
          <a:off x="5057775" y="5757863"/>
          <a:ext cx="7134225" cy="1139326"/>
        </p:xfrm>
        <a:graphic>
          <a:graphicData uri="http://schemas.openxmlformats.org/drawingml/2006/table">
            <a:tbl>
              <a:tblPr firstRow="1" bandRow="1">
                <a:tableStyleId>{5C22544A-7EE6-4342-B048-85BDC9FD1C3A}</a:tableStyleId>
              </a:tblPr>
              <a:tblGrid>
                <a:gridCol w="7134225"/>
              </a:tblGrid>
              <a:tr h="1139326">
                <a:tc>
                  <a:txBody>
                    <a:bodyPr/>
                    <a:lstStyle/>
                    <a:p>
                      <a:pPr algn="ctr"/>
                      <a:r>
                        <a:rPr lang="pl-PL" sz="1600" dirty="0" smtClean="0">
                          <a:solidFill>
                            <a:schemeClr val="tx1"/>
                          </a:solidFill>
                        </a:rPr>
                        <a:t>Najwięcej</a:t>
                      </a:r>
                      <a:r>
                        <a:rPr lang="pl-PL" sz="1600" baseline="0" dirty="0" smtClean="0">
                          <a:solidFill>
                            <a:schemeClr val="tx1"/>
                          </a:solidFill>
                        </a:rPr>
                        <a:t> uczniów z mojej szkoły wskazało, że czasami kontroluje poziom cukru na etykiecie – 36%, natomiast 23% z nich twierdzi, że robi to często, tyle samo osób stwierdziło, że robi to rzadko. Tylko 13% nigdy nie kontroluje ilości cukru z deklaracji danych na etykiecie.</a:t>
                      </a:r>
                    </a:p>
                  </a:txBody>
                  <a:tcPr>
                    <a:solidFill>
                      <a:srgbClr val="00B050"/>
                    </a:solidFill>
                  </a:tcPr>
                </a:tc>
              </a:tr>
            </a:tbl>
          </a:graphicData>
        </a:graphic>
      </p:graphicFrame>
    </p:spTree>
    <p:extLst>
      <p:ext uri="{BB962C8B-B14F-4D97-AF65-F5344CB8AC3E}">
        <p14:creationId xmlns:p14="http://schemas.microsoft.com/office/powerpoint/2010/main" val="3358441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4704E11-F3F4-4509-B986-C57F8E97A32E}"/>
              </a:ext>
            </a:extLst>
          </p:cNvPr>
          <p:cNvSpPr>
            <a:spLocks noGrp="1"/>
          </p:cNvSpPr>
          <p:nvPr>
            <p:ph type="title"/>
          </p:nvPr>
        </p:nvSpPr>
        <p:spPr>
          <a:xfrm>
            <a:off x="1" y="0"/>
            <a:ext cx="12192000" cy="655608"/>
          </a:xfrm>
        </p:spPr>
        <p:txBody>
          <a:bodyPr anchor="b">
            <a:noAutofit/>
          </a:bodyPr>
          <a:lstStyle/>
          <a:p>
            <a:pPr algn="ctr"/>
            <a:r>
              <a:rPr lang="pl-PL" sz="2800" b="1" dirty="0" smtClean="0">
                <a:solidFill>
                  <a:schemeClr val="bg1"/>
                </a:solidFill>
              </a:rPr>
              <a:t>Wpływ przemysłu cukrowniczego na środowisko</a:t>
            </a:r>
            <a:endParaRPr lang="pl-PL" sz="2800" b="1" dirty="0">
              <a:solidFill>
                <a:schemeClr val="bg1"/>
              </a:solidFill>
            </a:endParaRPr>
          </a:p>
        </p:txBody>
      </p:sp>
      <p:sp>
        <p:nvSpPr>
          <p:cNvPr id="8194" name="AutoShape 2" descr="Znalezione obrazy dla zapytania: kryształy sacharo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 name="pole tekstowe 13"/>
          <p:cNvSpPr txBox="1"/>
          <p:nvPr/>
        </p:nvSpPr>
        <p:spPr>
          <a:xfrm>
            <a:off x="362309" y="794802"/>
            <a:ext cx="11611155" cy="6063198"/>
          </a:xfrm>
          <a:prstGeom prst="rect">
            <a:avLst/>
          </a:prstGeom>
          <a:solidFill>
            <a:schemeClr val="bg1"/>
          </a:solidFill>
        </p:spPr>
        <p:txBody>
          <a:bodyPr wrap="square" rtlCol="0">
            <a:spAutoFit/>
          </a:bodyPr>
          <a:lstStyle/>
          <a:p>
            <a:pPr algn="just"/>
            <a:r>
              <a:rPr lang="pl-PL" sz="2200" b="1" dirty="0" smtClean="0"/>
              <a:t>Przemysł cukrowniczy w Polsce, jak wiemy opiera się na przetwarzaniu buraka cukrowego, wydawałoby się, że skoro burak jest rośliną, to nie powinien stanowić szkody ekologicznej w szczególności jeżeli wprowadzilibyśmy uprawę ekologiczną, tymczasem, w odniesieniu do innych gałęzi przemysłu spożywczego :</a:t>
            </a:r>
          </a:p>
          <a:p>
            <a:pPr algn="just"/>
            <a:endParaRPr lang="pl-PL" sz="2200" b="1" dirty="0" smtClean="0"/>
          </a:p>
          <a:p>
            <a:pPr algn="just"/>
            <a:endParaRPr lang="pl-PL" sz="2200" b="1" dirty="0" smtClean="0"/>
          </a:p>
          <a:p>
            <a:pPr algn="just"/>
            <a:endParaRPr lang="pl-PL" sz="2000" dirty="0" smtClean="0"/>
          </a:p>
          <a:p>
            <a:pPr algn="just"/>
            <a:endParaRPr lang="pl-PL" sz="2000"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p:txBody>
      </p:sp>
      <p:graphicFrame>
        <p:nvGraphicFramePr>
          <p:cNvPr id="15" name="Tabela 14"/>
          <p:cNvGraphicFramePr>
            <a:graphicFrameLocks noGrp="1"/>
          </p:cNvGraphicFramePr>
          <p:nvPr/>
        </p:nvGraphicFramePr>
        <p:xfrm>
          <a:off x="603848" y="2225614"/>
          <a:ext cx="5745193" cy="793630"/>
        </p:xfrm>
        <a:graphic>
          <a:graphicData uri="http://schemas.openxmlformats.org/drawingml/2006/table">
            <a:tbl>
              <a:tblPr>
                <a:tableStyleId>{284E427A-3D55-4303-BF80-6455036E1DE7}</a:tableStyleId>
              </a:tblPr>
              <a:tblGrid>
                <a:gridCol w="5745193"/>
              </a:tblGrid>
              <a:tr h="793630">
                <a:tc>
                  <a:txBody>
                    <a:bodyPr/>
                    <a:lstStyle/>
                    <a:p>
                      <a:pPr algn="just"/>
                      <a:r>
                        <a:rPr lang="pl-PL" dirty="0" smtClean="0"/>
                        <a:t>Przemysł cukrowniczy plasuje się na czołowym</a:t>
                      </a:r>
                      <a:r>
                        <a:rPr lang="pl-PL" baseline="0" dirty="0" smtClean="0"/>
                        <a:t> miejscu pod względem zużycia paliwa.</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Tabela 19"/>
          <p:cNvGraphicFramePr>
            <a:graphicFrameLocks noGrp="1"/>
          </p:cNvGraphicFramePr>
          <p:nvPr/>
        </p:nvGraphicFramePr>
        <p:xfrm>
          <a:off x="600972" y="3157268"/>
          <a:ext cx="5713564" cy="810883"/>
        </p:xfrm>
        <a:graphic>
          <a:graphicData uri="http://schemas.openxmlformats.org/drawingml/2006/table">
            <a:tbl>
              <a:tblPr>
                <a:tableStyleId>{284E427A-3D55-4303-BF80-6455036E1DE7}</a:tableStyleId>
              </a:tblPr>
              <a:tblGrid>
                <a:gridCol w="5713564"/>
              </a:tblGrid>
              <a:tr h="810883">
                <a:tc>
                  <a:txBody>
                    <a:bodyPr/>
                    <a:lstStyle/>
                    <a:p>
                      <a:pPr algn="just"/>
                      <a:r>
                        <a:rPr lang="pl-PL" dirty="0" smtClean="0"/>
                        <a:t>Do wyprodukowania 1 kg cukru potrzeba</a:t>
                      </a:r>
                      <a:r>
                        <a:rPr lang="pl-PL" baseline="0" dirty="0" smtClean="0"/>
                        <a:t> kilkudziesięciu litrów wody.</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1" name="Tabela 20"/>
          <p:cNvGraphicFramePr>
            <a:graphicFrameLocks noGrp="1"/>
          </p:cNvGraphicFramePr>
          <p:nvPr/>
        </p:nvGraphicFramePr>
        <p:xfrm>
          <a:off x="632603" y="4054415"/>
          <a:ext cx="5699185" cy="724618"/>
        </p:xfrm>
        <a:graphic>
          <a:graphicData uri="http://schemas.openxmlformats.org/drawingml/2006/table">
            <a:tbl>
              <a:tblPr>
                <a:tableStyleId>{284E427A-3D55-4303-BF80-6455036E1DE7}</a:tableStyleId>
              </a:tblPr>
              <a:tblGrid>
                <a:gridCol w="5699185"/>
              </a:tblGrid>
              <a:tr h="724618">
                <a:tc>
                  <a:txBody>
                    <a:bodyPr/>
                    <a:lstStyle/>
                    <a:p>
                      <a:r>
                        <a:rPr lang="pl-PL" dirty="0" smtClean="0"/>
                        <a:t>Rocznie przemysł</a:t>
                      </a:r>
                      <a:r>
                        <a:rPr lang="pl-PL" baseline="0" dirty="0" smtClean="0"/>
                        <a:t> cukrowniczy wytwarza kilkanaście tysięcy ton pyłów.</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3" name="Tabela 22"/>
          <p:cNvGraphicFramePr>
            <a:graphicFrameLocks noGrp="1"/>
          </p:cNvGraphicFramePr>
          <p:nvPr/>
        </p:nvGraphicFramePr>
        <p:xfrm>
          <a:off x="644106" y="4882552"/>
          <a:ext cx="5704936" cy="690112"/>
        </p:xfrm>
        <a:graphic>
          <a:graphicData uri="http://schemas.openxmlformats.org/drawingml/2006/table">
            <a:tbl>
              <a:tblPr>
                <a:tableStyleId>{284E427A-3D55-4303-BF80-6455036E1DE7}</a:tableStyleId>
              </a:tblPr>
              <a:tblGrid>
                <a:gridCol w="5704936"/>
              </a:tblGrid>
              <a:tr h="690112">
                <a:tc>
                  <a:txBody>
                    <a:bodyPr/>
                    <a:lstStyle/>
                    <a:p>
                      <a:r>
                        <a:rPr lang="pl-PL" dirty="0" smtClean="0"/>
                        <a:t>Plasuje się na pierwszym miejscu ze względu na ilość odprowadzanych ścieków.</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4" name="Tabela 23"/>
          <p:cNvGraphicFramePr>
            <a:graphicFrameLocks noGrp="1"/>
          </p:cNvGraphicFramePr>
          <p:nvPr/>
        </p:nvGraphicFramePr>
        <p:xfrm>
          <a:off x="672860" y="5779699"/>
          <a:ext cx="5710687" cy="759124"/>
        </p:xfrm>
        <a:graphic>
          <a:graphicData uri="http://schemas.openxmlformats.org/drawingml/2006/table">
            <a:tbl>
              <a:tblPr>
                <a:tableStyleId>{284E427A-3D55-4303-BF80-6455036E1DE7}</a:tableStyleId>
              </a:tblPr>
              <a:tblGrid>
                <a:gridCol w="5710687"/>
              </a:tblGrid>
              <a:tr h="759124">
                <a:tc>
                  <a:txBody>
                    <a:bodyPr/>
                    <a:lstStyle/>
                    <a:p>
                      <a:r>
                        <a:rPr lang="pl-PL" dirty="0" smtClean="0"/>
                        <a:t>Emituje</a:t>
                      </a:r>
                      <a:r>
                        <a:rPr lang="pl-PL" baseline="0" dirty="0" smtClean="0"/>
                        <a:t> </a:t>
                      </a:r>
                      <a:r>
                        <a:rPr lang="pl-PL" dirty="0" smtClean="0"/>
                        <a:t>największą ilość zanieczyszczeń powietrza ze wszystkich gałęzi przemysłu spożywczego.</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 name="Strzałka w górę 25"/>
          <p:cNvSpPr/>
          <p:nvPr/>
        </p:nvSpPr>
        <p:spPr>
          <a:xfrm rot="5400000">
            <a:off x="6573328" y="2760454"/>
            <a:ext cx="655608" cy="65560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p:nvSpPr>
        <p:spPr>
          <a:xfrm>
            <a:off x="6452559" y="2432649"/>
            <a:ext cx="103517" cy="400265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p:cNvSpPr/>
          <p:nvPr/>
        </p:nvSpPr>
        <p:spPr>
          <a:xfrm>
            <a:off x="7401464" y="2294626"/>
            <a:ext cx="4313208" cy="174253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p:cNvSpPr txBox="1"/>
          <p:nvPr/>
        </p:nvSpPr>
        <p:spPr>
          <a:xfrm>
            <a:off x="7435970" y="2432649"/>
            <a:ext cx="4278702" cy="1477328"/>
          </a:xfrm>
          <a:prstGeom prst="rect">
            <a:avLst/>
          </a:prstGeom>
          <a:solidFill>
            <a:schemeClr val="bg1"/>
          </a:solidFill>
          <a:ln>
            <a:solidFill>
              <a:schemeClr val="tx1"/>
            </a:solidFill>
          </a:ln>
        </p:spPr>
        <p:txBody>
          <a:bodyPr wrap="square" rtlCol="0">
            <a:spAutoFit/>
          </a:bodyPr>
          <a:lstStyle/>
          <a:p>
            <a:pPr algn="just"/>
            <a:r>
              <a:rPr lang="pl-PL" dirty="0" smtClean="0"/>
              <a:t>Przemysł cukrowniczy jest zasadniczym źródłem ryzyka ekologicznego: niesie za sobą: </a:t>
            </a:r>
            <a:r>
              <a:rPr lang="pl-PL" b="1" dirty="0" smtClean="0">
                <a:solidFill>
                  <a:srgbClr val="C00000"/>
                </a:solidFill>
              </a:rPr>
              <a:t>zanieczyszczenia powietrza, wody oraz gleby powodując przy tym zmiany w ekosystemie.</a:t>
            </a:r>
            <a:endParaRPr lang="pl-PL" b="1" dirty="0">
              <a:solidFill>
                <a:srgbClr val="C00000"/>
              </a:solidFill>
            </a:endParaRPr>
          </a:p>
        </p:txBody>
      </p:sp>
      <p:pic>
        <p:nvPicPr>
          <p:cNvPr id="27650" name="Picture 2" descr="https://media.istockphoto.com/photos/sugar-refinery-on-the-hawaiian-island-of-maui-picture-id1291088200?b=1&amp;k=6&amp;m=1291088200&amp;s=170667a&amp;w=0&amp;h=WGatwZ7PK3_I3P51zyo-xBPJtKaMj9LMsH3JITMx5bY="/>
          <p:cNvPicPr>
            <a:picLocks noChangeAspect="1" noChangeArrowheads="1"/>
          </p:cNvPicPr>
          <p:nvPr/>
        </p:nvPicPr>
        <p:blipFill>
          <a:blip r:embed="rId2" cstate="print"/>
          <a:srcRect/>
          <a:stretch>
            <a:fillRect/>
          </a:stretch>
        </p:blipFill>
        <p:spPr bwMode="auto">
          <a:xfrm>
            <a:off x="7350006" y="4174927"/>
            <a:ext cx="3691805" cy="2458786"/>
          </a:xfrm>
          <a:prstGeom prst="rect">
            <a:avLst/>
          </a:prstGeom>
          <a:noFill/>
          <a:ln>
            <a:solidFill>
              <a:schemeClr val="tx1"/>
            </a:solidFill>
          </a:ln>
        </p:spPr>
      </p:pic>
    </p:spTree>
    <p:extLst>
      <p:ext uri="{BB962C8B-B14F-4D97-AF65-F5344CB8AC3E}">
        <p14:creationId xmlns:p14="http://schemas.microsoft.com/office/powerpoint/2010/main" val="511434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ole tekstowe 31"/>
          <p:cNvSpPr txBox="1"/>
          <p:nvPr/>
        </p:nvSpPr>
        <p:spPr>
          <a:xfrm>
            <a:off x="327804" y="810883"/>
            <a:ext cx="11593902" cy="5909310"/>
          </a:xfrm>
          <a:prstGeom prst="rect">
            <a:avLst/>
          </a:prstGeom>
          <a:solidFill>
            <a:schemeClr val="accent1">
              <a:lumMod val="40000"/>
              <a:lumOff val="60000"/>
            </a:schemeClr>
          </a:solidFill>
        </p:spPr>
        <p:txBody>
          <a:bodyPr wrap="square" rtlCol="0">
            <a:spAutoFit/>
          </a:bodyPr>
          <a:lstStyle/>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sp useBgFill="1">
        <p:nvSpPr>
          <p:cNvPr id="8" name="Rectangle 7">
            <a:extLst>
              <a:ext uri="{FF2B5EF4-FFF2-40B4-BE49-F238E27FC236}">
                <a16:creationId xmlns="" xmlns:a16="http://schemas.microsoft.com/office/drawing/2014/main" id="{A9CD6474-47AA-4D47-AF35-32FA3089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dirty="0" smtClean="0">
                <a:solidFill>
                  <a:schemeClr val="tx1"/>
                </a:solidFill>
              </a:rPr>
              <a:t>.</a:t>
            </a:r>
            <a:endParaRPr lang="pl-PL" dirty="0">
              <a:solidFill>
                <a:schemeClr val="tx1"/>
              </a:solidFill>
            </a:endParaRPr>
          </a:p>
        </p:txBody>
      </p:sp>
      <p:sp>
        <p:nvSpPr>
          <p:cNvPr id="9" name="pole tekstowe 8"/>
          <p:cNvSpPr txBox="1"/>
          <p:nvPr/>
        </p:nvSpPr>
        <p:spPr>
          <a:xfrm>
            <a:off x="371476" y="214314"/>
            <a:ext cx="4814888" cy="707886"/>
          </a:xfrm>
          <a:prstGeom prst="rect">
            <a:avLst/>
          </a:prstGeom>
          <a:noFill/>
        </p:spPr>
        <p:txBody>
          <a:bodyPr wrap="square" rtlCol="0">
            <a:spAutoFit/>
          </a:bodyPr>
          <a:lstStyle/>
          <a:p>
            <a:pPr algn="ctr"/>
            <a:endParaRPr lang="pl-PL" sz="2000" dirty="0" smtClean="0"/>
          </a:p>
          <a:p>
            <a:pPr algn="ctr"/>
            <a:endParaRPr lang="pl-PL" sz="2000" dirty="0" smtClean="0"/>
          </a:p>
        </p:txBody>
      </p:sp>
      <p:sp>
        <p:nvSpPr>
          <p:cNvPr id="19" name="pole tekstowe 18"/>
          <p:cNvSpPr txBox="1"/>
          <p:nvPr/>
        </p:nvSpPr>
        <p:spPr>
          <a:xfrm>
            <a:off x="258792" y="4278702"/>
            <a:ext cx="2415397" cy="369332"/>
          </a:xfrm>
          <a:prstGeom prst="rect">
            <a:avLst/>
          </a:prstGeom>
          <a:noFill/>
        </p:spPr>
        <p:txBody>
          <a:bodyPr wrap="square" rtlCol="0">
            <a:spAutoFit/>
          </a:bodyPr>
          <a:lstStyle/>
          <a:p>
            <a:endParaRPr lang="pl-PL" dirty="0"/>
          </a:p>
        </p:txBody>
      </p:sp>
      <p:sp>
        <p:nvSpPr>
          <p:cNvPr id="17" name="Tytuł 16"/>
          <p:cNvSpPr>
            <a:spLocks noGrp="1"/>
          </p:cNvSpPr>
          <p:nvPr>
            <p:ph type="title"/>
          </p:nvPr>
        </p:nvSpPr>
        <p:spPr>
          <a:xfrm>
            <a:off x="0" y="224287"/>
            <a:ext cx="12192000" cy="448573"/>
          </a:xfrm>
          <a:solidFill>
            <a:schemeClr val="bg1"/>
          </a:solidFill>
          <a:ln>
            <a:solidFill>
              <a:schemeClr val="tx1"/>
            </a:solidFill>
          </a:ln>
        </p:spPr>
        <p:txBody>
          <a:bodyPr>
            <a:normAutofit fontScale="90000"/>
          </a:bodyPr>
          <a:lstStyle/>
          <a:p>
            <a:pPr algn="ctr"/>
            <a:r>
              <a:rPr lang="pl-PL" b="1" dirty="0" smtClean="0">
                <a:solidFill>
                  <a:schemeClr val="tx1"/>
                </a:solidFill>
              </a:rPr>
              <a:t>Gorzka cena słodyczy czyli podatek cukrowy</a:t>
            </a:r>
            <a:endParaRPr lang="pl-PL" b="1" dirty="0">
              <a:solidFill>
                <a:schemeClr val="tx1"/>
              </a:solidFill>
            </a:endParaRPr>
          </a:p>
        </p:txBody>
      </p:sp>
      <p:graphicFrame>
        <p:nvGraphicFramePr>
          <p:cNvPr id="21" name="Tabela 20"/>
          <p:cNvGraphicFramePr>
            <a:graphicFrameLocks noGrp="1"/>
          </p:cNvGraphicFramePr>
          <p:nvPr/>
        </p:nvGraphicFramePr>
        <p:xfrm>
          <a:off x="672860" y="914400"/>
          <a:ext cx="10541480" cy="741872"/>
        </p:xfrm>
        <a:graphic>
          <a:graphicData uri="http://schemas.openxmlformats.org/drawingml/2006/table">
            <a:tbl>
              <a:tblPr>
                <a:tableStyleId>{284E427A-3D55-4303-BF80-6455036E1DE7}</a:tableStyleId>
              </a:tblPr>
              <a:tblGrid>
                <a:gridCol w="10541480"/>
              </a:tblGrid>
              <a:tr h="741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smtClean="0"/>
                        <a:t>Od 1 stycznia 2021 roku każda osoba, która sprzedaje, produkuje i zamawia napoje słodzone zobowiązana jest do płacenia daniny zwanej podatkiem cukrowym.</a:t>
                      </a:r>
                    </a:p>
                  </a:txBody>
                  <a:tcPr/>
                </a:tc>
              </a:tr>
            </a:tbl>
          </a:graphicData>
        </a:graphic>
      </p:graphicFrame>
      <p:graphicFrame>
        <p:nvGraphicFramePr>
          <p:cNvPr id="22" name="Tabela 21"/>
          <p:cNvGraphicFramePr>
            <a:graphicFrameLocks noGrp="1"/>
          </p:cNvGraphicFramePr>
          <p:nvPr/>
        </p:nvGraphicFramePr>
        <p:xfrm>
          <a:off x="655607" y="2070340"/>
          <a:ext cx="4416725" cy="396815"/>
        </p:xfrm>
        <a:graphic>
          <a:graphicData uri="http://schemas.openxmlformats.org/drawingml/2006/table">
            <a:tbl>
              <a:tblPr>
                <a:tableStyleId>{35758FB7-9AC5-4552-8A53-C91805E547FA}</a:tableStyleId>
              </a:tblPr>
              <a:tblGrid>
                <a:gridCol w="4416725"/>
              </a:tblGrid>
              <a:tr h="396815">
                <a:tc>
                  <a:txBody>
                    <a:bodyPr/>
                    <a:lstStyle/>
                    <a:p>
                      <a:r>
                        <a:rPr lang="pl-PL" b="1" dirty="0" smtClean="0"/>
                        <a:t>Opłacie podlegają</a:t>
                      </a:r>
                      <a:r>
                        <a:rPr lang="pl-PL" b="1" baseline="0" dirty="0" smtClean="0"/>
                        <a:t> napoje z dodatkiem:</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Tabela 25"/>
          <p:cNvGraphicFramePr>
            <a:graphicFrameLocks noGrp="1"/>
          </p:cNvGraphicFramePr>
          <p:nvPr/>
        </p:nvGraphicFramePr>
        <p:xfrm>
          <a:off x="2104846" y="2691440"/>
          <a:ext cx="1466490" cy="845387"/>
        </p:xfrm>
        <a:graphic>
          <a:graphicData uri="http://schemas.openxmlformats.org/drawingml/2006/table">
            <a:tbl>
              <a:tblPr>
                <a:tableStyleId>{3C2FFA5D-87B4-456A-9821-1D502468CF0F}</a:tableStyleId>
              </a:tblPr>
              <a:tblGrid>
                <a:gridCol w="1466490"/>
              </a:tblGrid>
              <a:tr h="845387">
                <a:tc>
                  <a:txBody>
                    <a:bodyPr/>
                    <a:lstStyle/>
                    <a:p>
                      <a:endParaRPr lang="pl-PL" dirty="0"/>
                    </a:p>
                  </a:txBody>
                  <a:tcPr/>
                </a:tc>
              </a:tr>
            </a:tbl>
          </a:graphicData>
        </a:graphic>
      </p:graphicFrame>
      <p:graphicFrame>
        <p:nvGraphicFramePr>
          <p:cNvPr id="28" name="Tabela 27"/>
          <p:cNvGraphicFramePr>
            <a:graphicFrameLocks noGrp="1"/>
          </p:cNvGraphicFramePr>
          <p:nvPr/>
        </p:nvGraphicFramePr>
        <p:xfrm>
          <a:off x="618228" y="2688567"/>
          <a:ext cx="1429110" cy="845387"/>
        </p:xfrm>
        <a:graphic>
          <a:graphicData uri="http://schemas.openxmlformats.org/drawingml/2006/table">
            <a:tbl>
              <a:tblPr>
                <a:tableStyleId>{3C2FFA5D-87B4-456A-9821-1D502468CF0F}</a:tableStyleId>
              </a:tblPr>
              <a:tblGrid>
                <a:gridCol w="1429110"/>
              </a:tblGrid>
              <a:tr h="845387">
                <a:tc>
                  <a:txBody>
                    <a:bodyPr/>
                    <a:lstStyle/>
                    <a:p>
                      <a:endParaRPr lang="pl-PL" dirty="0"/>
                    </a:p>
                  </a:txBody>
                  <a:tcPr/>
                </a:tc>
              </a:tr>
            </a:tbl>
          </a:graphicData>
        </a:graphic>
      </p:graphicFrame>
      <p:graphicFrame>
        <p:nvGraphicFramePr>
          <p:cNvPr id="29" name="Tabela 28"/>
          <p:cNvGraphicFramePr>
            <a:graphicFrameLocks noGrp="1"/>
          </p:cNvGraphicFramePr>
          <p:nvPr/>
        </p:nvGraphicFramePr>
        <p:xfrm>
          <a:off x="3617344" y="2685691"/>
          <a:ext cx="1429110" cy="845387"/>
        </p:xfrm>
        <a:graphic>
          <a:graphicData uri="http://schemas.openxmlformats.org/drawingml/2006/table">
            <a:tbl>
              <a:tblPr>
                <a:tableStyleId>{3C2FFA5D-87B4-456A-9821-1D502468CF0F}</a:tableStyleId>
              </a:tblPr>
              <a:tblGrid>
                <a:gridCol w="1429110"/>
              </a:tblGrid>
              <a:tr h="845387">
                <a:tc>
                  <a:txBody>
                    <a:bodyPr/>
                    <a:lstStyle/>
                    <a:p>
                      <a:endParaRPr lang="pl-PL" dirty="0"/>
                    </a:p>
                  </a:txBody>
                  <a:tcPr/>
                </a:tc>
              </a:tr>
            </a:tbl>
          </a:graphicData>
        </a:graphic>
      </p:graphicFrame>
      <p:sp>
        <p:nvSpPr>
          <p:cNvPr id="30" name="pole tekstowe 29"/>
          <p:cNvSpPr txBox="1"/>
          <p:nvPr/>
        </p:nvSpPr>
        <p:spPr>
          <a:xfrm>
            <a:off x="638355" y="2730137"/>
            <a:ext cx="4399471" cy="1200329"/>
          </a:xfrm>
          <a:prstGeom prst="rect">
            <a:avLst/>
          </a:prstGeom>
          <a:noFill/>
        </p:spPr>
        <p:txBody>
          <a:bodyPr wrap="square" rtlCol="0">
            <a:spAutoFit/>
          </a:bodyPr>
          <a:lstStyle/>
          <a:p>
            <a:r>
              <a:rPr lang="pl-PL" dirty="0" smtClean="0"/>
              <a:t>Cukru spoży-  substancji sło- kofeiny i</a:t>
            </a:r>
          </a:p>
          <a:p>
            <a:r>
              <a:rPr lang="pl-PL" dirty="0" smtClean="0"/>
              <a:t>czego             dzących np.      tauryny</a:t>
            </a:r>
          </a:p>
          <a:p>
            <a:r>
              <a:rPr lang="pl-PL" dirty="0" smtClean="0"/>
              <a:t>                       ksylitolu            </a:t>
            </a:r>
          </a:p>
          <a:p>
            <a:endParaRPr lang="pl-PL" dirty="0"/>
          </a:p>
        </p:txBody>
      </p:sp>
      <p:sp>
        <p:nvSpPr>
          <p:cNvPr id="31" name="pole tekstowe 30"/>
          <p:cNvSpPr txBox="1"/>
          <p:nvPr/>
        </p:nvSpPr>
        <p:spPr>
          <a:xfrm>
            <a:off x="5555411" y="1771650"/>
            <a:ext cx="5986732" cy="1323439"/>
          </a:xfrm>
          <a:prstGeom prst="rect">
            <a:avLst/>
          </a:prstGeom>
          <a:solidFill>
            <a:schemeClr val="bg2"/>
          </a:solidFill>
          <a:ln>
            <a:solidFill>
              <a:schemeClr val="tx1"/>
            </a:solidFill>
          </a:ln>
        </p:spPr>
        <p:txBody>
          <a:bodyPr wrap="square" rtlCol="0">
            <a:spAutoFit/>
          </a:bodyPr>
          <a:lstStyle/>
          <a:p>
            <a:r>
              <a:rPr lang="pl-PL" sz="2000" dirty="0" smtClean="0"/>
              <a:t>Opłata cukrowa została wprowadzona aby zachęcić producentów do ograniczenia ilości dodawanego cukru, natomiast konsumenta do wyboru zdrowszego produktu</a:t>
            </a:r>
            <a:r>
              <a:rPr lang="pl-PL" dirty="0" smtClean="0"/>
              <a:t>.</a:t>
            </a:r>
            <a:endParaRPr lang="pl-PL" dirty="0"/>
          </a:p>
        </p:txBody>
      </p:sp>
      <p:sp>
        <p:nvSpPr>
          <p:cNvPr id="34" name="Prostokąt 33"/>
          <p:cNvSpPr/>
          <p:nvPr/>
        </p:nvSpPr>
        <p:spPr>
          <a:xfrm>
            <a:off x="214313" y="3657600"/>
            <a:ext cx="5172075" cy="284321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34"/>
          <p:cNvSpPr/>
          <p:nvPr/>
        </p:nvSpPr>
        <p:spPr>
          <a:xfrm>
            <a:off x="5243513" y="3214688"/>
            <a:ext cx="6572250" cy="32718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p:cNvSpPr txBox="1"/>
          <p:nvPr/>
        </p:nvSpPr>
        <p:spPr>
          <a:xfrm>
            <a:off x="352697" y="3853542"/>
            <a:ext cx="3474720" cy="2308324"/>
          </a:xfrm>
          <a:prstGeom prst="rect">
            <a:avLst/>
          </a:prstGeom>
          <a:solidFill>
            <a:schemeClr val="bg1"/>
          </a:solidFill>
          <a:ln>
            <a:solidFill>
              <a:schemeClr val="tx1"/>
            </a:solidFill>
          </a:ln>
        </p:spPr>
        <p:txBody>
          <a:bodyPr wrap="square" rtlCol="0">
            <a:spAutoFit/>
          </a:bodyPr>
          <a:lstStyle/>
          <a:p>
            <a:pPr algn="ctr"/>
            <a:r>
              <a:rPr lang="pl-PL" b="1" dirty="0" smtClean="0">
                <a:solidFill>
                  <a:srgbClr val="FF0000"/>
                </a:solidFill>
              </a:rPr>
              <a:t>W liczbach:</a:t>
            </a:r>
          </a:p>
          <a:p>
            <a:r>
              <a:rPr lang="pl-PL" b="1" dirty="0" smtClean="0"/>
              <a:t>0,50 zł</a:t>
            </a:r>
            <a:r>
              <a:rPr lang="pl-PL" dirty="0" smtClean="0"/>
              <a:t> opłaty stałej – za zawartość cukrów w ilości równej lub mniejszej niż 5 g w 100 ml napoju</a:t>
            </a:r>
          </a:p>
          <a:p>
            <a:r>
              <a:rPr lang="pl-PL" b="1" dirty="0" smtClean="0"/>
              <a:t>0,05 zł</a:t>
            </a:r>
            <a:r>
              <a:rPr lang="pl-PL" dirty="0" smtClean="0"/>
              <a:t> opłaty zmiennej – za każdy gram cukrów powyżej 5 g w 100 ml napoju.</a:t>
            </a:r>
            <a:endParaRPr lang="pl-PL" dirty="0"/>
          </a:p>
        </p:txBody>
      </p:sp>
      <p:sp>
        <p:nvSpPr>
          <p:cNvPr id="20" name="pole tekstowe 19"/>
          <p:cNvSpPr txBox="1"/>
          <p:nvPr/>
        </p:nvSpPr>
        <p:spPr>
          <a:xfrm>
            <a:off x="7432765" y="3331029"/>
            <a:ext cx="4245429" cy="2862322"/>
          </a:xfrm>
          <a:prstGeom prst="rect">
            <a:avLst/>
          </a:prstGeom>
          <a:solidFill>
            <a:schemeClr val="bg1"/>
          </a:solidFill>
          <a:ln>
            <a:solidFill>
              <a:schemeClr val="tx1"/>
            </a:solidFill>
          </a:ln>
        </p:spPr>
        <p:txBody>
          <a:bodyPr wrap="square" rtlCol="0">
            <a:spAutoFit/>
          </a:bodyPr>
          <a:lstStyle/>
          <a:p>
            <a:pPr algn="ctr"/>
            <a:r>
              <a:rPr lang="pl-PL" dirty="0" smtClean="0">
                <a:solidFill>
                  <a:srgbClr val="FF0000"/>
                </a:solidFill>
              </a:rPr>
              <a:t> </a:t>
            </a:r>
            <a:r>
              <a:rPr lang="pl-PL" b="1" dirty="0" smtClean="0">
                <a:solidFill>
                  <a:srgbClr val="FF0000"/>
                </a:solidFill>
              </a:rPr>
              <a:t>TO JEST CIEKAWE!</a:t>
            </a:r>
          </a:p>
          <a:p>
            <a:pPr algn="just"/>
            <a:r>
              <a:rPr lang="pl-PL" dirty="0" smtClean="0"/>
              <a:t>Jak donosi  </a:t>
            </a:r>
            <a:r>
              <a:rPr lang="pl-PL" dirty="0" err="1" smtClean="0"/>
              <a:t>portalspożywczy.pl</a:t>
            </a:r>
            <a:r>
              <a:rPr lang="pl-PL" dirty="0" smtClean="0"/>
              <a:t>  - </a:t>
            </a:r>
            <a:r>
              <a:rPr lang="pl-PL" dirty="0" err="1" smtClean="0"/>
              <a:t>Colian</a:t>
            </a:r>
            <a:r>
              <a:rPr lang="pl-PL" dirty="0" smtClean="0"/>
              <a:t> (producent Oranżady Hellena) do produkcji napojów wykorzystuje cukier o wartości 20 </a:t>
            </a:r>
            <a:r>
              <a:rPr lang="pl-PL" dirty="0" err="1" smtClean="0"/>
              <a:t>mln</a:t>
            </a:r>
            <a:r>
              <a:rPr lang="pl-PL" dirty="0" smtClean="0"/>
              <a:t>. zł., podatek wyniesie 150 </a:t>
            </a:r>
            <a:r>
              <a:rPr lang="pl-PL" dirty="0" err="1" smtClean="0"/>
              <a:t>mln</a:t>
            </a:r>
            <a:r>
              <a:rPr lang="pl-PL" dirty="0" smtClean="0"/>
              <a:t>. zł. Oranżada Hellena zdrożała z 2-2,5 zł. do nawet 4 zł. W styczniu 2021 r. w odniesieniu do stycznia 2020 r. odnotowano 70% spadek sprzedaży tego napoju.</a:t>
            </a:r>
            <a:endParaRPr lang="pl-PL" dirty="0"/>
          </a:p>
        </p:txBody>
      </p:sp>
      <p:pic>
        <p:nvPicPr>
          <p:cNvPr id="9218" name="Picture 2" descr="https://media.istockphoto.com/photos/soft-drinks-bottles-in-supermarket-picture-id835842060?b=1&amp;k=6&amp;m=835842060&amp;s=170667a&amp;w=0&amp;h=xZ3_XlLHQ1uDjl82yuQwrEdUtoeNR-OX3RWduvB7CBg="/>
          <p:cNvPicPr>
            <a:picLocks noChangeAspect="1" noChangeArrowheads="1"/>
          </p:cNvPicPr>
          <p:nvPr/>
        </p:nvPicPr>
        <p:blipFill>
          <a:blip r:embed="rId2" cstate="print"/>
          <a:srcRect/>
          <a:stretch>
            <a:fillRect/>
          </a:stretch>
        </p:blipFill>
        <p:spPr bwMode="auto">
          <a:xfrm>
            <a:off x="4178936" y="3875149"/>
            <a:ext cx="2940322" cy="2203707"/>
          </a:xfrm>
          <a:prstGeom prst="rect">
            <a:avLst/>
          </a:prstGeom>
          <a:noFill/>
          <a:ln>
            <a:solidFill>
              <a:schemeClr val="tx1"/>
            </a:solidFill>
          </a:ln>
        </p:spPr>
      </p:pic>
    </p:spTree>
    <p:extLst>
      <p:ext uri="{BB962C8B-B14F-4D97-AF65-F5344CB8AC3E}">
        <p14:creationId xmlns:p14="http://schemas.microsoft.com/office/powerpoint/2010/main" val="3358441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9CD6474-47AA-4D47-AF35-32FA3089B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Obraz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4415"/>
          <a:stretch>
            <a:fillRect/>
          </a:stretch>
        </p:blipFill>
        <p:spPr bwMode="auto">
          <a:xfrm>
            <a:off x="9586914" y="2128836"/>
            <a:ext cx="2943224" cy="3614738"/>
          </a:xfrm>
          <a:prstGeom prst="rect">
            <a:avLst/>
          </a:prstGeom>
          <a:noFill/>
          <a:ln>
            <a:noFill/>
          </a:ln>
        </p:spPr>
      </p:pic>
      <p:sp>
        <p:nvSpPr>
          <p:cNvPr id="13" name="Objaśnienie prostokątne 12"/>
          <p:cNvSpPr/>
          <p:nvPr/>
        </p:nvSpPr>
        <p:spPr>
          <a:xfrm>
            <a:off x="185738" y="871537"/>
            <a:ext cx="7572375" cy="5333320"/>
          </a:xfrm>
          <a:prstGeom prst="wedgeRectCallout">
            <a:avLst>
              <a:gd name="adj1" fmla="val 82904"/>
              <a:gd name="adj2" fmla="val 52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dirty="0"/>
          </a:p>
        </p:txBody>
      </p:sp>
      <p:sp>
        <p:nvSpPr>
          <p:cNvPr id="16" name="pole tekstowe 15"/>
          <p:cNvSpPr txBox="1"/>
          <p:nvPr/>
        </p:nvSpPr>
        <p:spPr>
          <a:xfrm>
            <a:off x="285750" y="942975"/>
            <a:ext cx="7386638" cy="5324535"/>
          </a:xfrm>
          <a:prstGeom prst="rect">
            <a:avLst/>
          </a:prstGeom>
          <a:noFill/>
        </p:spPr>
        <p:txBody>
          <a:bodyPr wrap="square" rtlCol="0">
            <a:spAutoFit/>
          </a:bodyPr>
          <a:lstStyle/>
          <a:p>
            <a:pPr algn="just"/>
            <a:r>
              <a:rPr lang="pl-PL" sz="2000" dirty="0" smtClean="0"/>
              <a:t>Dzień dobry,</a:t>
            </a:r>
          </a:p>
          <a:p>
            <a:pPr algn="just"/>
            <a:r>
              <a:rPr lang="pl-PL" sz="2000" dirty="0" smtClean="0"/>
              <a:t>nazywam się Norbert Rój. Pragnę zaprosić Państwa na przygotowaną przeze mnie prezentację. Oczywiście będę Państwu asystował podczas tego projektu. Przygotowując tę pracę starałem się zawrzeć w niej zestawienie dostępnych informacji odnoszących się bezpośrednio, do tak powszechnego związku chemicznego, który towarzyszy nam w życiu codziennym, jakim jest cukier spożywczy. W trakcie przygotowywania prezentacji zainteresowało mnie, jaki stosunek do cukru mają moi rówieśnicy. Przeprowadziłem więc krótkie, anonimowe badanie ankietowe wśród uczniów IX LO w Gdyni, liceum do którego uczęszczam. Odpowiedzi udzielone przez 140 respondentów umieściłem w prezentacji.</a:t>
            </a:r>
          </a:p>
          <a:p>
            <a:pPr algn="just"/>
            <a:r>
              <a:rPr lang="pl-PL" sz="2000" dirty="0" smtClean="0"/>
              <a:t>Chcę, aby Państwo wiedzieli jak bardzo zagadnienie związane z cukrem jest mi bliskie i dla mnie ważne, jednocześnie życząc Państwu przyjemnego odbioru.</a:t>
            </a:r>
          </a:p>
          <a:p>
            <a:pPr algn="just"/>
            <a:r>
              <a:rPr lang="pl-PL" sz="2000" dirty="0" smtClean="0"/>
              <a:t>  Zatem możemy zaczynać!</a:t>
            </a:r>
            <a:endParaRPr lang="pl-PL" sz="2000" dirty="0"/>
          </a:p>
        </p:txBody>
      </p:sp>
    </p:spTree>
    <p:extLst>
      <p:ext uri="{BB962C8B-B14F-4D97-AF65-F5344CB8AC3E}">
        <p14:creationId xmlns:p14="http://schemas.microsoft.com/office/powerpoint/2010/main" val="3358441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209006"/>
            <a:ext cx="9486900" cy="496388"/>
          </a:xfrm>
          <a:solidFill>
            <a:schemeClr val="accent1">
              <a:lumMod val="20000"/>
              <a:lumOff val="80000"/>
            </a:schemeClr>
          </a:solidFill>
        </p:spPr>
        <p:txBody>
          <a:bodyPr>
            <a:normAutofit fontScale="90000"/>
          </a:bodyPr>
          <a:lstStyle/>
          <a:p>
            <a:pPr algn="ctr"/>
            <a:r>
              <a:rPr lang="pl-PL" dirty="0" smtClean="0"/>
              <a:t>PODSUMOWANIE</a:t>
            </a:r>
            <a:endParaRPr lang="pl-PL" dirty="0"/>
          </a:p>
        </p:txBody>
      </p:sp>
      <p:sp>
        <p:nvSpPr>
          <p:cNvPr id="4" name="pole tekstowe 3"/>
          <p:cNvSpPr txBox="1"/>
          <p:nvPr/>
        </p:nvSpPr>
        <p:spPr>
          <a:xfrm>
            <a:off x="718458" y="822960"/>
            <a:ext cx="10842172" cy="5459815"/>
          </a:xfrm>
          <a:prstGeom prst="rect">
            <a:avLst/>
          </a:prstGeom>
          <a:solidFill>
            <a:schemeClr val="tx2">
              <a:lumMod val="40000"/>
              <a:lumOff val="60000"/>
            </a:schemeClr>
          </a:solidFill>
        </p:spPr>
        <p:txBody>
          <a:bodyPr wrap="square" rtlCol="0">
            <a:spAutoFit/>
          </a:bodyPr>
          <a:lstStyle/>
          <a:p>
            <a:pPr algn="just"/>
            <a:endParaRPr lang="pl-PL" dirty="0" smtClean="0"/>
          </a:p>
          <a:p>
            <a:pPr algn="just"/>
            <a:r>
              <a:rPr lang="pl-PL" dirty="0" smtClean="0"/>
              <a:t>Sacharoza jest cukrem łatwo przyswajalnym o wysokim indeksie glikemicznym. Powoduje znaczący</a:t>
            </a:r>
          </a:p>
          <a:p>
            <a:pPr algn="just"/>
            <a:r>
              <a:rPr lang="pl-PL" dirty="0" smtClean="0"/>
              <a:t>wzrost stężenia glukozy we krwi. Powszechnie dodawana jest do produktów spożywczych, przez co stanowi wysokie pobranie w diecie. W konsekwencji przyczynia się do nadwyżki energetycznej, a co  jest z tym związane, stanowi jeden z czynników wpływających na powstawanie nadwagi i otyłości oraz chorób z tym związanych (m.in. cukrzycy), przyczyniając się do przedwczesnych śmierci. </a:t>
            </a:r>
          </a:p>
          <a:p>
            <a:pPr algn="just"/>
            <a:r>
              <a:rPr lang="pl-PL" b="1" dirty="0" smtClean="0"/>
              <a:t>Zatem, zastanówmy się co by było, gdybyśmy za radą ekspertów ds. żywienia zmienili swoje nawyki?</a:t>
            </a:r>
          </a:p>
          <a:p>
            <a:pPr algn="just">
              <a:buFontTx/>
              <a:buChar char="-"/>
            </a:pPr>
            <a:r>
              <a:rPr lang="pl-PL" dirty="0" smtClean="0"/>
              <a:t>Produkty przetworzone, z dużą ilością sacharozy, wyeliminowali z diety, na rzecz produktów nisko przetworzonych, o niskim indeksie glikemicznym.</a:t>
            </a:r>
          </a:p>
          <a:p>
            <a:pPr algn="just">
              <a:buFontTx/>
              <a:buChar char="-"/>
            </a:pPr>
            <a:r>
              <a:rPr lang="pl-PL" dirty="0" smtClean="0"/>
              <a:t>Niezbędne ilości cukru dostarczali do organizmu w formie warzyw i owoców, wraz z towarzyszącymi </a:t>
            </a:r>
          </a:p>
          <a:p>
            <a:pPr algn="just"/>
            <a:r>
              <a:rPr lang="pl-PL" dirty="0" smtClean="0"/>
              <a:t>antyutleniaczami, witaminami i mikroelementami.</a:t>
            </a:r>
          </a:p>
          <a:p>
            <a:pPr algn="just"/>
            <a:r>
              <a:rPr lang="pl-PL" b="1" dirty="0" smtClean="0"/>
              <a:t>Taka zmiana mogłaby się znacząco przyczynić do zwalczania otyłości, a tym samym zmalałoby ryzyko chorób towarzyszących.</a:t>
            </a:r>
          </a:p>
          <a:p>
            <a:pPr algn="just"/>
            <a:r>
              <a:rPr lang="pl-PL" dirty="0" smtClean="0"/>
              <a:t>Zdrowsze społeczeństwo, mogłoby być dłużej aktywne zawodowo i nie generować kosztów związanych z leczeniem.</a:t>
            </a:r>
          </a:p>
          <a:p>
            <a:pPr algn="just"/>
            <a:endParaRPr lang="pl-PL" b="1" dirty="0" smtClean="0"/>
          </a:p>
          <a:p>
            <a:pPr algn="just"/>
            <a:r>
              <a:rPr lang="pl-PL" b="1" dirty="0" smtClean="0">
                <a:solidFill>
                  <a:srgbClr val="C00000"/>
                </a:solidFill>
              </a:rPr>
              <a:t>Tylko jak tego dokonać, skoro wszyscy o tym wiemy, a zastosowanie tej wiedzy w praktyce jest takie trudne.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378823"/>
            <a:ext cx="9486900" cy="705393"/>
          </a:xfrm>
          <a:solidFill>
            <a:schemeClr val="accent1">
              <a:lumMod val="20000"/>
              <a:lumOff val="80000"/>
            </a:schemeClr>
          </a:solidFill>
        </p:spPr>
        <p:txBody>
          <a:bodyPr>
            <a:normAutofit/>
          </a:bodyPr>
          <a:lstStyle/>
          <a:p>
            <a:pPr algn="ctr"/>
            <a:r>
              <a:rPr lang="pl-PL" dirty="0" smtClean="0"/>
              <a:t>POSDUMOWANIE c.d.</a:t>
            </a:r>
            <a:endParaRPr lang="pl-PL" dirty="0"/>
          </a:p>
        </p:txBody>
      </p:sp>
      <p:sp>
        <p:nvSpPr>
          <p:cNvPr id="3" name="Symbol zastępczy zawartości 2"/>
          <p:cNvSpPr>
            <a:spLocks noGrp="1"/>
          </p:cNvSpPr>
          <p:nvPr>
            <p:ph idx="1"/>
          </p:nvPr>
        </p:nvSpPr>
        <p:spPr>
          <a:xfrm>
            <a:off x="1371599" y="1332411"/>
            <a:ext cx="9486901" cy="4839790"/>
          </a:xfrm>
          <a:solidFill>
            <a:schemeClr val="tx2">
              <a:lumMod val="40000"/>
              <a:lumOff val="60000"/>
            </a:schemeClr>
          </a:solidFill>
        </p:spPr>
        <p:txBody>
          <a:bodyPr>
            <a:normAutofit/>
          </a:bodyPr>
          <a:lstStyle/>
          <a:p>
            <a:pPr>
              <a:buNone/>
            </a:pPr>
            <a:r>
              <a:rPr lang="pl-PL" sz="1800" dirty="0" smtClean="0">
                <a:solidFill>
                  <a:schemeClr val="tx1"/>
                </a:solidFill>
              </a:rPr>
              <a:t>Eksperci podkreślają wagę edukacji, już od najmłodszych lat, więc zmiana nawyków żywieniowych musiałaby następować już od przedszkola. Dzieci widząc bohaterów swoich ulubionych bajek, którzy mają nawyki żywieniowe służące zdrowiu, naśladowałyby to, uznając takie zachowania za normalne – uważając, że wszyscy tak robią. </a:t>
            </a:r>
          </a:p>
          <a:p>
            <a:pPr>
              <a:buNone/>
            </a:pPr>
            <a:r>
              <a:rPr lang="pl-PL" sz="1800" dirty="0" smtClean="0">
                <a:solidFill>
                  <a:schemeClr val="tx1"/>
                </a:solidFill>
              </a:rPr>
              <a:t>A co z dorosłymi,  którzy jeszcze nie zmienili nawyków na służące zdrowiu? No cóż, skoro są sposoby marketingowe, na to, żeby kupowali produkty nie mające nic wspólnego ze zdrowym odżywianiem, to może trzeba po nie sięgnąć promując zmianę tych nawyków.</a:t>
            </a:r>
          </a:p>
          <a:p>
            <a:pPr>
              <a:buNone/>
            </a:pPr>
            <a:r>
              <a:rPr lang="pl-PL" sz="1800" b="1" dirty="0" smtClean="0">
                <a:solidFill>
                  <a:schemeClr val="tx1"/>
                </a:solidFill>
              </a:rPr>
              <a:t>No dobrze, gdyby udało się zmienić nawyki żywieniowe społeczeństwa, to po co produkować tak duże ilości cukru?</a:t>
            </a:r>
          </a:p>
          <a:p>
            <a:pPr>
              <a:buFontTx/>
              <a:buChar char="-"/>
            </a:pPr>
            <a:r>
              <a:rPr lang="pl-PL" sz="1800" dirty="0" smtClean="0">
                <a:solidFill>
                  <a:schemeClr val="tx1"/>
                </a:solidFill>
              </a:rPr>
              <a:t>Ograniczenie produkcji cukru, wpłynęłoby korzystnie na środowisko, przez: zmniejszenie obciążenia tysiącami ton odpadów produkcyjnych rocznie, ograniczenie zużycia wody i energii. </a:t>
            </a:r>
            <a:r>
              <a:rPr lang="pl-PL" sz="1800" b="1" i="1" dirty="0" smtClean="0">
                <a:solidFill>
                  <a:schemeClr val="tx1"/>
                </a:solidFill>
              </a:rPr>
              <a:t>To bardzo korzystne zmiany proekologiczne.</a:t>
            </a:r>
          </a:p>
          <a:p>
            <a:pPr>
              <a:buFontTx/>
              <a:buChar char="-"/>
            </a:pPr>
            <a:r>
              <a:rPr lang="pl-PL" sz="1800" dirty="0" smtClean="0">
                <a:solidFill>
                  <a:schemeClr val="tx1"/>
                </a:solidFill>
              </a:rPr>
              <a:t>Zamiast upraw buraków cukrowych, można pozyskiwać żywność ekologiczną, owoce i warzywa. Dzięki zwiększonej ilości wyprodukowanej żywności </a:t>
            </a:r>
            <a:r>
              <a:rPr lang="pl-PL" sz="1800" dirty="0" err="1" smtClean="0">
                <a:solidFill>
                  <a:schemeClr val="tx1"/>
                </a:solidFill>
              </a:rPr>
              <a:t>bio</a:t>
            </a:r>
            <a:r>
              <a:rPr lang="pl-PL" sz="1800" dirty="0" smtClean="0">
                <a:solidFill>
                  <a:schemeClr val="tx1"/>
                </a:solidFill>
              </a:rPr>
              <a:t>, jej cena mogłaby być niższa, a tym samym atrakcyjniejsza i bardziej dostępna dla konsumenta.</a:t>
            </a:r>
          </a:p>
          <a:p>
            <a:pPr>
              <a:buFontTx/>
              <a:buChar char="-"/>
            </a:pPr>
            <a:endParaRPr lang="pl-PL" sz="1800" b="1" i="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0" y="1"/>
            <a:ext cx="9701213" cy="461665"/>
          </a:xfrm>
          <a:prstGeom prst="rect">
            <a:avLst/>
          </a:prstGeom>
          <a:solidFill>
            <a:schemeClr val="tx2">
              <a:lumMod val="60000"/>
              <a:lumOff val="40000"/>
            </a:schemeClr>
          </a:solidFill>
          <a:ln>
            <a:solidFill>
              <a:schemeClr val="tx1"/>
            </a:solidFill>
          </a:ln>
        </p:spPr>
        <p:txBody>
          <a:bodyPr wrap="square" rtlCol="0">
            <a:spAutoFit/>
          </a:bodyPr>
          <a:lstStyle/>
          <a:p>
            <a:pPr algn="ctr"/>
            <a:r>
              <a:rPr lang="pl-PL" sz="2400" b="1" dirty="0" smtClean="0"/>
              <a:t>NASUWAJĄCE SIĘ WNIOSKI</a:t>
            </a:r>
            <a:endParaRPr lang="pl-PL" sz="2400" b="1" dirty="0"/>
          </a:p>
        </p:txBody>
      </p:sp>
      <p:sp>
        <p:nvSpPr>
          <p:cNvPr id="11" name="pole tekstowe 10"/>
          <p:cNvSpPr txBox="1"/>
          <p:nvPr/>
        </p:nvSpPr>
        <p:spPr>
          <a:xfrm>
            <a:off x="0" y="394692"/>
            <a:ext cx="9686925" cy="6463308"/>
          </a:xfrm>
          <a:prstGeom prst="rect">
            <a:avLst/>
          </a:prstGeom>
          <a:solidFill>
            <a:schemeClr val="tx2">
              <a:lumMod val="40000"/>
              <a:lumOff val="60000"/>
            </a:schemeClr>
          </a:solidFill>
          <a:ln>
            <a:solidFill>
              <a:schemeClr val="tx1"/>
            </a:solidFill>
          </a:ln>
        </p:spPr>
        <p:txBody>
          <a:bodyPr wrap="square" rtlCol="0">
            <a:spAutoFit/>
          </a:bodyPr>
          <a:lstStyle/>
          <a:p>
            <a:pPr marL="342900" indent="-342900">
              <a:buNone/>
            </a:pPr>
            <a:r>
              <a:rPr lang="pl-PL" sz="2400" b="1" dirty="0" smtClean="0">
                <a:solidFill>
                  <a:srgbClr val="C00000"/>
                </a:solidFill>
              </a:rPr>
              <a:t>1. </a:t>
            </a:r>
            <a:r>
              <a:rPr lang="pl-PL" b="1" dirty="0" smtClean="0">
                <a:solidFill>
                  <a:srgbClr val="C00000"/>
                </a:solidFill>
              </a:rPr>
              <a:t>Cukier spożywczy – SACHAROZA, może być postrzegany bardziej jako wróg niż przyjaciel człowieka. Ograniczenie, bądź eliminacja sacharozy z diety, mogłaby przynieść ewidentne korzyści: ekologiczne, społeczne i ekonomiczne.</a:t>
            </a:r>
          </a:p>
          <a:p>
            <a:pPr marL="342900" indent="-342900">
              <a:buNone/>
            </a:pPr>
            <a:r>
              <a:rPr lang="pl-PL" b="1" dirty="0" smtClean="0">
                <a:solidFill>
                  <a:srgbClr val="C00000"/>
                </a:solidFill>
              </a:rPr>
              <a:t>2. Uczniowie IX LO, którzy wzięli udział w moich badaniach, mają świadomość negatywnych konsekwencji związanych z działaniem cukru spożywczego na organizm człowieka. Mimo, że w większości nie są w stanie podjąć się działania całkowitej eliminacji tego związku z diety, to większość zwraca uwagę na jego zawartość w produktach spożywczych i stosuje jego zmienniki (co wskazuje na ich wysoką świadomość i ograniczanie spożycia tego związku).</a:t>
            </a:r>
          </a:p>
          <a:p>
            <a:pPr>
              <a:buNone/>
            </a:pPr>
            <a:r>
              <a:rPr lang="pl-PL" dirty="0" smtClean="0"/>
              <a:t>Wierzę, że konsumenci mają moc wyznaczania trendów na rynku żywności. Zmiana zachowań żywieniowych, zaczynając od eliminacji z diety sacharozy, jest według mnie dobrym pierwszym krokiem do lepszej przyszłości naszego społeczeństwa. A jak wiadomo, duże zmiany najlepiej wprowadzać małymi krokami. Im więcej osób zrobi ten krok, tym większa szansa na powodzenie w skali globalnej. Efektów tych działań nie zaobserwujemy z dnia na dzień, ale będzie to inwestycja na przyszłość.</a:t>
            </a:r>
          </a:p>
          <a:p>
            <a:pPr algn="just"/>
            <a:r>
              <a:rPr lang="pl-PL" dirty="0" smtClean="0"/>
              <a:t>Pamiętajmy jednak, że zmianę należy zacząć od siebie: producenci dążą do zaspokojenia potrzeb ludzi, a więc tego co wymusza aktualna moda i społeczeństwo, pokażmy, że cukier nie jest tym, czego chcemy, są przecież alternatywy. Mam nadzieję, że udało mi się zainteresować Państwa tematem, który staje się coraz ważniejszy w życiu codziennym.</a:t>
            </a:r>
          </a:p>
          <a:p>
            <a:pPr algn="ctr"/>
            <a:r>
              <a:rPr lang="pl-PL" sz="2400" b="1" dirty="0" smtClean="0"/>
              <a:t>Zatem dziękuję za uwagę i poświęcony czas</a:t>
            </a:r>
          </a:p>
          <a:p>
            <a:pPr algn="ctr"/>
            <a:r>
              <a:rPr lang="pl-PL" sz="2400" b="1" dirty="0" smtClean="0"/>
              <a:t>                                                                         </a:t>
            </a:r>
            <a:r>
              <a:rPr lang="pl-PL" sz="1600" b="1" dirty="0" smtClean="0"/>
              <a:t>Norbert Rój</a:t>
            </a:r>
            <a:endParaRPr lang="pl-PL" sz="2400" b="1" dirty="0" smtClean="0"/>
          </a:p>
          <a:p>
            <a:pPr algn="just"/>
            <a:endParaRPr lang="pl-PL" dirty="0" smtClean="0"/>
          </a:p>
        </p:txBody>
      </p:sp>
      <p:sp>
        <p:nvSpPr>
          <p:cNvPr id="12" name="Trójkąt równoramienny 11"/>
          <p:cNvSpPr/>
          <p:nvPr/>
        </p:nvSpPr>
        <p:spPr>
          <a:xfrm rot="5400000">
            <a:off x="10065545" y="3657604"/>
            <a:ext cx="550067" cy="1293018"/>
          </a:xfrm>
          <a:prstGeom prst="triangle">
            <a:avLst>
              <a:gd name="adj" fmla="val 7402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0722" name="Picture 2"/>
          <p:cNvPicPr>
            <a:picLocks noChangeAspect="1" noChangeArrowheads="1"/>
          </p:cNvPicPr>
          <p:nvPr/>
        </p:nvPicPr>
        <p:blipFill>
          <a:blip r:embed="rId2" cstate="print">
            <a:clrChange>
              <a:clrFrom>
                <a:srgbClr val="FFFFFF"/>
              </a:clrFrom>
              <a:clrTo>
                <a:srgbClr val="FFFFFF">
                  <a:alpha val="0"/>
                </a:srgbClr>
              </a:clrTo>
            </a:clrChange>
          </a:blip>
          <a:srcRect r="49862" b="14683"/>
          <a:stretch>
            <a:fillRect/>
          </a:stretch>
        </p:blipFill>
        <p:spPr bwMode="auto">
          <a:xfrm>
            <a:off x="9839669" y="3371851"/>
            <a:ext cx="2352331" cy="3186113"/>
          </a:xfrm>
          <a:prstGeom prst="rect">
            <a:avLst/>
          </a:prstGeom>
          <a:noFill/>
          <a:ln w="9525">
            <a:noFill/>
            <a:miter lim="800000"/>
            <a:headEnd/>
            <a:tailEnd/>
          </a:ln>
        </p:spPr>
      </p:pic>
      <p:graphicFrame>
        <p:nvGraphicFramePr>
          <p:cNvPr id="14" name="Tabela 13"/>
          <p:cNvGraphicFramePr>
            <a:graphicFrameLocks noGrp="1"/>
          </p:cNvGraphicFramePr>
          <p:nvPr/>
        </p:nvGraphicFramePr>
        <p:xfrm>
          <a:off x="9644063" y="1"/>
          <a:ext cx="2547937" cy="1657350"/>
        </p:xfrm>
        <a:graphic>
          <a:graphicData uri="http://schemas.openxmlformats.org/drawingml/2006/table">
            <a:tbl>
              <a:tblPr firstRow="1" bandRow="1">
                <a:tableStyleId>{5C22544A-7EE6-4342-B048-85BDC9FD1C3A}</a:tableStyleId>
              </a:tblPr>
              <a:tblGrid>
                <a:gridCol w="2547937"/>
              </a:tblGrid>
              <a:tr h="1657350">
                <a:tc>
                  <a:txBody>
                    <a:bodyPr/>
                    <a:lstStyle/>
                    <a:p>
                      <a:pPr algn="just"/>
                      <a:r>
                        <a:rPr lang="pl-PL" sz="1700" dirty="0" smtClean="0">
                          <a:solidFill>
                            <a:schemeClr val="tx1"/>
                          </a:solidFill>
                        </a:rPr>
                        <a:t>Przeszło 65 % respondentów</a:t>
                      </a:r>
                      <a:r>
                        <a:rPr lang="pl-PL" sz="1700" baseline="0" dirty="0" smtClean="0">
                          <a:solidFill>
                            <a:schemeClr val="tx1"/>
                          </a:solidFill>
                        </a:rPr>
                        <a:t> mojej ankiety stwierdziło, że co najmniej czasami kontroluje ilość spożywanego cukru</a:t>
                      </a:r>
                      <a:endParaRPr lang="pl-PL" sz="1700" dirty="0">
                        <a:solidFill>
                          <a:schemeClr val="tx1"/>
                        </a:solidFill>
                      </a:endParaRPr>
                    </a:p>
                  </a:txBody>
                  <a:tcPr>
                    <a:solidFill>
                      <a:srgbClr val="00B050"/>
                    </a:solidFill>
                  </a:tcPr>
                </a:tc>
              </a:tr>
            </a:tbl>
          </a:graphicData>
        </a:graphic>
      </p:graphicFrame>
      <p:sp>
        <p:nvSpPr>
          <p:cNvPr id="17" name="Strzałka w dół 16"/>
          <p:cNvSpPr/>
          <p:nvPr/>
        </p:nvSpPr>
        <p:spPr>
          <a:xfrm rot="3181471" flipH="1">
            <a:off x="10149841" y="1537335"/>
            <a:ext cx="349430" cy="9446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0000"/>
              </a:solidFill>
            </a:endParaRPr>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28675" y="156754"/>
            <a:ext cx="10758488" cy="339635"/>
          </a:xfrm>
        </p:spPr>
        <p:txBody>
          <a:bodyPr>
            <a:normAutofit fontScale="90000"/>
          </a:bodyPr>
          <a:lstStyle/>
          <a:p>
            <a:pPr algn="l"/>
            <a:r>
              <a:rPr lang="pl-PL" dirty="0" smtClean="0"/>
              <a:t>				ŹRÓDŁA</a:t>
            </a:r>
            <a:endParaRPr lang="pl-PL" dirty="0"/>
          </a:p>
        </p:txBody>
      </p:sp>
      <p:sp>
        <p:nvSpPr>
          <p:cNvPr id="3" name="Podtytuł 2"/>
          <p:cNvSpPr>
            <a:spLocks noGrp="1"/>
          </p:cNvSpPr>
          <p:nvPr>
            <p:ph type="subTitle" idx="1"/>
          </p:nvPr>
        </p:nvSpPr>
        <p:spPr>
          <a:xfrm>
            <a:off x="222069" y="483326"/>
            <a:ext cx="11795760" cy="6374673"/>
          </a:xfrm>
        </p:spPr>
        <p:txBody>
          <a:bodyPr>
            <a:normAutofit lnSpcReduction="10000"/>
          </a:bodyPr>
          <a:lstStyle/>
          <a:p>
            <a:pPr algn="l"/>
            <a:r>
              <a:rPr lang="pl-PL" sz="1050" dirty="0" smtClean="0">
                <a:hlinkClick r:id="rId2"/>
              </a:rPr>
              <a:t>https://zdrowedane.nfz.gov.pl/pluginfile.php/63/mod_resource/content/4/cukier.pdf</a:t>
            </a:r>
            <a:endParaRPr lang="pl-PL" sz="1050" dirty="0" smtClean="0"/>
          </a:p>
          <a:p>
            <a:pPr algn="l"/>
            <a:r>
              <a:rPr lang="pl-PL" sz="1050" dirty="0" smtClean="0">
                <a:hlinkClick r:id="rId3"/>
              </a:rPr>
              <a:t>https://www.researchgate.net/profile/Beata_Jablonowska-Lietz/publication/235991967_Can_sugar_be_addictive_Neural_reward_pathways_in_the_brain/links/5abb89cda6fdcc6c46797a8c/Can-sugar-be-addictive-Neural-reward-pathways-in-the-brain.pdf</a:t>
            </a:r>
            <a:endParaRPr lang="pl-PL" sz="1050" dirty="0" smtClean="0"/>
          </a:p>
          <a:p>
            <a:pPr algn="l"/>
            <a:r>
              <a:rPr lang="pl-PL" sz="1050" dirty="0" smtClean="0">
                <a:hlinkClick r:id="rId4"/>
              </a:rPr>
              <a:t>https://ostrzegamy.online/gus-polak-spozywa-blisko-45-kg-cukru-rocznie/</a:t>
            </a:r>
            <a:endParaRPr lang="pl-PL" sz="1050" dirty="0" smtClean="0"/>
          </a:p>
          <a:p>
            <a:pPr algn="l"/>
            <a:r>
              <a:rPr lang="pl-PL" sz="1050" dirty="0" smtClean="0">
                <a:hlinkClick r:id="rId5"/>
              </a:rPr>
              <a:t>https://educdn.azureedge.net/assignments/popup/loading.html</a:t>
            </a:r>
            <a:endParaRPr lang="pl-PL" sz="1050" dirty="0" smtClean="0"/>
          </a:p>
          <a:p>
            <a:pPr algn="l"/>
            <a:r>
              <a:rPr lang="pl-PL" sz="1050" dirty="0" smtClean="0">
                <a:hlinkClick r:id="rId6"/>
              </a:rPr>
              <a:t>https://www.poradnikzdrowie.pl/diety-i-zywienie/co-jesz/cukier-kokosowy-wlasciwosci-i-zastosowanie-aa-genX-Ja9w-YZzp.html</a:t>
            </a:r>
            <a:endParaRPr lang="pl-PL" sz="1050" dirty="0" smtClean="0"/>
          </a:p>
          <a:p>
            <a:pPr algn="l"/>
            <a:r>
              <a:rPr lang="pl-PL" sz="1050" dirty="0" smtClean="0">
                <a:hlinkClick r:id="rId7"/>
              </a:rPr>
              <a:t>https://www.kowr.gov.pl/uploads/pliki/analizy/miesieczne/Nr%201_2019_KOWR_rynek%20cukru.pdf</a:t>
            </a:r>
            <a:endParaRPr lang="pl-PL" sz="1050" dirty="0" smtClean="0"/>
          </a:p>
          <a:p>
            <a:pPr algn="l"/>
            <a:r>
              <a:rPr lang="pl-PL" sz="1050" dirty="0" smtClean="0">
                <a:hlinkClick r:id="rId8"/>
              </a:rPr>
              <a:t>https://krokdozdrowia.com/bezsennosc-cukrzyca-maja-zwiazek/</a:t>
            </a:r>
            <a:endParaRPr lang="pl-PL" sz="1050" dirty="0" smtClean="0"/>
          </a:p>
          <a:p>
            <a:pPr algn="l"/>
            <a:r>
              <a:rPr lang="pl-PL" sz="1050" dirty="0" smtClean="0">
                <a:hlinkClick r:id="rId6"/>
              </a:rPr>
              <a:t>https://www.poradnikzdrowie.pl/diety-i-zywienie/co-jesz/cukier-kokosowy-wlasciwosci-i-zastosowanie-aa-genX-Ja9w-YZzp.html</a:t>
            </a:r>
            <a:endParaRPr lang="pl-PL" sz="1050" dirty="0" smtClean="0"/>
          </a:p>
          <a:p>
            <a:pPr algn="l"/>
            <a:r>
              <a:rPr lang="pl-PL" sz="1050" dirty="0" smtClean="0">
                <a:hlinkClick r:id="rId4"/>
              </a:rPr>
              <a:t>https://ostrzegamy.online/gus-polak-spozywa-blisko-45-kg-cukru-rocznie/</a:t>
            </a:r>
            <a:endParaRPr lang="pl-PL" sz="1050" dirty="0" smtClean="0"/>
          </a:p>
          <a:p>
            <a:pPr algn="l"/>
            <a:r>
              <a:rPr lang="pl-PL" sz="1050" dirty="0" smtClean="0">
                <a:hlinkClick r:id="rId9"/>
              </a:rPr>
              <a:t>https://pssewadowice.wsse.krakow.pl/index.php/obszary-dzialan/promocja-zdrowia/329-cukier-otylosc-konsekwencje</a:t>
            </a:r>
            <a:endParaRPr lang="pl-PL" sz="1050" dirty="0" smtClean="0"/>
          </a:p>
          <a:p>
            <a:pPr algn="l"/>
            <a:r>
              <a:rPr lang="pl-PL" sz="1050" dirty="0" smtClean="0">
                <a:hlinkClick r:id="rId10"/>
              </a:rPr>
              <a:t>https://www.hellozdrowie.pl/artykul-jestes-uzalezniony-od-cukru-sprawdz-to/</a:t>
            </a:r>
            <a:endParaRPr lang="pl-PL" sz="1050" dirty="0" smtClean="0"/>
          </a:p>
          <a:p>
            <a:pPr algn="l"/>
            <a:r>
              <a:rPr lang="pl-PL" sz="1050" dirty="0" smtClean="0">
                <a:hlinkClick r:id="rId11"/>
              </a:rPr>
              <a:t>https://ktociewyleczy.pl/wiedza/problemy-zdrowotne/choroby-ukladu-nerwowego/choroba-alzheimera/3400-alzheimer-cukrzyca-mozgu</a:t>
            </a:r>
            <a:endParaRPr lang="pl-PL" sz="1050" dirty="0" smtClean="0"/>
          </a:p>
          <a:p>
            <a:pPr algn="l"/>
            <a:r>
              <a:rPr lang="pl-PL" sz="1050" dirty="0" smtClean="0">
                <a:hlinkClick r:id="rId12"/>
              </a:rPr>
              <a:t>https://opakowania.com.pl/news/produkcja-biodegradalnego-plastiku-z-cukru-buraczanego-lub-zboza-26131.html</a:t>
            </a:r>
            <a:endParaRPr lang="pl-PL" sz="1050" dirty="0" smtClean="0"/>
          </a:p>
          <a:p>
            <a:pPr algn="l"/>
            <a:r>
              <a:rPr lang="pl-PL" sz="1050" dirty="0" smtClean="0">
                <a:hlinkClick r:id="rId13"/>
              </a:rPr>
              <a:t>https://www.biznes.gov.pl/pl/firma/podatki-i-ksiegowosc/chce-rozliczac-inne-podatki/podatek-cukrowy-kto-ma-obowiazek-zaplaty</a:t>
            </a:r>
            <a:endParaRPr lang="pl-PL" sz="1050" dirty="0" smtClean="0"/>
          </a:p>
          <a:p>
            <a:pPr algn="l"/>
            <a:r>
              <a:rPr lang="pl-PL" sz="1050" u="sng" dirty="0" err="1" smtClean="0">
                <a:hlinkClick r:id="rId14"/>
              </a:rPr>
              <a:t>www.google.com</a:t>
            </a:r>
            <a:r>
              <a:rPr lang="pl-PL" sz="1050" u="sng" dirty="0" smtClean="0">
                <a:hlinkClick r:id="rId14"/>
              </a:rPr>
              <a:t>/search?q=trzcina+cukrowa&amp;tbm=isch&amp;ved=2ahUKEwj79fLaqvPuAhVMzioKHW9gDyMQ2cCegQIABAA&amp;oq=trzcina+c&amp;gs_lcp=CgNpbWcQARgAMgIIADIECAAQQzICCAAyAggAMgII</a:t>
            </a:r>
            <a:r>
              <a:rPr lang="pl-PL" sz="1050" u="sng" dirty="0" err="1" smtClean="0">
                <a:hlinkClick r:id="rId14"/>
              </a:rPr>
              <a:t>ADICCAAyAggAMgIIADICCAAyAggAOgcIIxDqAhAnOgQIIx</a:t>
            </a:r>
            <a:endParaRPr lang="pl-PL" sz="1050" u="sng" dirty="0" smtClean="0"/>
          </a:p>
          <a:p>
            <a:pPr algn="l"/>
            <a:r>
              <a:rPr lang="pl-PL" sz="1050" u="sng" dirty="0" smtClean="0">
                <a:hlinkClick r:id="rId15"/>
              </a:rPr>
              <a:t>https://www.google.com/search?q=cukier+trzcinowy&amp;tbm=isch&amp;sxsrf=ALeKk00cN9wSC7Tdvyrrva66pST135FixA:1613647851520&amp;source=lnms&amp;sa=X&amp;ved=0ahUKEwi_uu3XqvPuAhWCtYsKHfRhBWcQ_AUI7QIoAQ&amp;biw=1366&amp;bih=600</a:t>
            </a:r>
            <a:endParaRPr lang="pl-PL" sz="1050" dirty="0" smtClean="0"/>
          </a:p>
          <a:p>
            <a:pPr algn="l"/>
            <a:r>
              <a:rPr lang="pl-PL" sz="1050" u="sng" dirty="0" smtClean="0">
                <a:hlinkClick r:id="rId16"/>
              </a:rPr>
              <a:t>https://stronazdrowia.pl/co-zamiast-cukru-najzdrowsze-zamienniki-cukru-ich-wady-i-zalety-oraz-kalorycznosc/ar/c14-15048538</a:t>
            </a:r>
            <a:endParaRPr lang="pl-PL" sz="1050" dirty="0" smtClean="0"/>
          </a:p>
          <a:p>
            <a:pPr algn="l"/>
            <a:r>
              <a:rPr lang="pl-PL" sz="1050" u="sng" dirty="0" smtClean="0"/>
              <a:t>https://www.cbr.gov.pl/slownik_bezp_zywn/index.php/Aktywno%C5%9B%C4%87_wody</a:t>
            </a:r>
          </a:p>
          <a:p>
            <a:pPr algn="l"/>
            <a:r>
              <a:rPr lang="pl-PL" sz="1050" u="sng" dirty="0" smtClean="0">
                <a:hlinkClick r:id="rId17"/>
              </a:rPr>
              <a:t>https://www.google.com/search?q=producent+cukru+na+%C5%9Bwiecie+2019&amp;tbm=isch&amp;ved=2ahUKEwi2rdKL3_PuAhVQuCoKHQTfAHkQ2-cCegQIABAA&amp;oq=producent+cukru+na+%C5%9Bwiecie+2019&amp;gs_lcp=CgNpbWcQA1DUzQNYkt4DYLDhA2gAcAB4AIABaYgBtAOSAQM0LjGYAQCgAQGqAQtnd3Mtd2l6LWltZ8ABAQ&amp;sclient=img&amp;ei=3oYuYLbGLtDwqgGEvoPIBw&amp;bih=600&amp;biw=1366#imgrc=93_p9QwOsNajUM</a:t>
            </a:r>
            <a:endParaRPr lang="pl-PL" sz="1050" dirty="0" smtClean="0"/>
          </a:p>
          <a:p>
            <a:pPr algn="l"/>
            <a:r>
              <a:rPr lang="pl-PL" sz="1050" dirty="0" smtClean="0"/>
              <a:t> </a:t>
            </a:r>
          </a:p>
          <a:p>
            <a:pPr algn="l"/>
            <a:endParaRPr lang="pl-PL" sz="1050" dirty="0" smtClean="0"/>
          </a:p>
          <a:p>
            <a:pPr algn="l"/>
            <a:endParaRPr lang="pl-PL" sz="105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391885" y="587828"/>
            <a:ext cx="11416937" cy="5584371"/>
          </a:xfrm>
        </p:spPr>
        <p:txBody>
          <a:bodyPr>
            <a:normAutofit/>
          </a:bodyPr>
          <a:lstStyle/>
          <a:p>
            <a:pPr algn="l"/>
            <a:r>
              <a:rPr lang="pl-PL" sz="1600" dirty="0" smtClean="0"/>
              <a:t>Bohdan Drzazga, Analiza techniczna w przemyśle spożywczym, WSIP, Warszawa 1999</a:t>
            </a:r>
          </a:p>
          <a:p>
            <a:pPr algn="l"/>
            <a:r>
              <a:rPr lang="pl-PL" sz="1600" dirty="0" smtClean="0"/>
              <a:t>Henryk </a:t>
            </a:r>
            <a:r>
              <a:rPr lang="pl-PL" sz="1600" dirty="0" err="1" smtClean="0"/>
              <a:t>Gertig</a:t>
            </a:r>
            <a:r>
              <a:rPr lang="pl-PL" sz="1600" dirty="0" smtClean="0"/>
              <a:t>, Juliusz </a:t>
            </a:r>
            <a:r>
              <a:rPr lang="pl-PL" sz="1600" dirty="0" err="1" smtClean="0"/>
              <a:t>Przysławski</a:t>
            </a:r>
            <a:r>
              <a:rPr lang="pl-PL" sz="1600" dirty="0" smtClean="0"/>
              <a:t>, Bromatologia. Zarys nauki o żywności i żywieniu, Wydawnictwo Lekarskie PZWL, Warszawa 2007</a:t>
            </a:r>
          </a:p>
          <a:p>
            <a:pPr algn="l"/>
            <a:r>
              <a:rPr lang="pl-PL" sz="1600" dirty="0" smtClean="0"/>
              <a:t> Rys. 4. B.D. </a:t>
            </a:r>
            <a:r>
              <a:rPr lang="pl-PL" sz="1600" dirty="0" err="1" smtClean="0"/>
              <a:t>Hames</a:t>
            </a:r>
            <a:r>
              <a:rPr lang="pl-PL" sz="1600" dirty="0" smtClean="0"/>
              <a:t>, N.M. Hooper, Krótkie wykłady. Biochemia, Warszawa 2002</a:t>
            </a:r>
          </a:p>
          <a:p>
            <a:pPr algn="l"/>
            <a:r>
              <a:rPr lang="pl-PL" sz="1600" dirty="0" smtClean="0"/>
              <a:t>Jan </a:t>
            </a:r>
            <a:r>
              <a:rPr lang="pl-PL" sz="1600" dirty="0" err="1" smtClean="0"/>
              <a:t>Fiedurek</a:t>
            </a:r>
            <a:r>
              <a:rPr lang="pl-PL" sz="1600" dirty="0" smtClean="0"/>
              <a:t>, Rola żywności i żywienia w profilaktyce i terapii chorób człowieka, Wydawnictwo UMCS, Lublin 2007</a:t>
            </a:r>
          </a:p>
          <a:p>
            <a:pPr algn="l"/>
            <a:r>
              <a:rPr lang="pl-PL" sz="1600" dirty="0" smtClean="0"/>
              <a:t> </a:t>
            </a:r>
            <a:r>
              <a:rPr lang="pl-PL" sz="1600" i="0" dirty="0" smtClean="0">
                <a:solidFill>
                  <a:schemeClr val="tx1"/>
                </a:solidFill>
              </a:rPr>
              <a:t>Mirosław Jarosz (red.), Żywienie, wpływ na zdrowie człowieka, Wydawnictwo Lekarskie PZWL, Warszawa 2014</a:t>
            </a:r>
          </a:p>
          <a:p>
            <a:pPr algn="l"/>
            <a:r>
              <a:rPr lang="pl-PL" sz="1600" i="0" dirty="0" smtClean="0">
                <a:solidFill>
                  <a:schemeClr val="tx1"/>
                </a:solidFill>
              </a:rPr>
              <a:t>John </a:t>
            </a:r>
            <a:r>
              <a:rPr lang="pl-PL" sz="1600" i="0" dirty="0" err="1" smtClean="0">
                <a:solidFill>
                  <a:schemeClr val="tx1"/>
                </a:solidFill>
              </a:rPr>
              <a:t>McMurry</a:t>
            </a:r>
            <a:r>
              <a:rPr lang="pl-PL" sz="1600" i="0" dirty="0" smtClean="0">
                <a:solidFill>
                  <a:schemeClr val="tx1"/>
                </a:solidFill>
              </a:rPr>
              <a:t>,</a:t>
            </a:r>
            <a:r>
              <a:rPr lang="pl-PL" sz="1600" dirty="0" smtClean="0">
                <a:solidFill>
                  <a:schemeClr val="tx1"/>
                </a:solidFill>
              </a:rPr>
              <a:t> Chemia organiczna, </a:t>
            </a:r>
            <a:r>
              <a:rPr lang="pl-PL" sz="1600" i="0" dirty="0" smtClean="0">
                <a:solidFill>
                  <a:schemeClr val="tx1"/>
                </a:solidFill>
              </a:rPr>
              <a:t>Wydawnictwo Naukowe PWN, Warszawa 2000</a:t>
            </a:r>
            <a:endParaRPr lang="pl-PL" sz="1600" dirty="0" smtClean="0"/>
          </a:p>
          <a:p>
            <a:pPr algn="l"/>
            <a:r>
              <a:rPr lang="pl-PL" sz="1600" dirty="0" smtClean="0"/>
              <a:t>Armand Kasztelan. Oddziaływanie przemysłu spożywczego na środowisko naturalne</a:t>
            </a:r>
          </a:p>
          <a:p>
            <a:pPr algn="l"/>
            <a:r>
              <a:rPr lang="pl-PL" sz="1600" dirty="0" smtClean="0"/>
              <a:t>Rys.1.Kryształy sacharozy: </a:t>
            </a:r>
            <a:r>
              <a:rPr lang="pl-PL" sz="1600" dirty="0" smtClean="0">
                <a:hlinkClick r:id="rId2"/>
              </a:rPr>
              <a:t>https://pl.wikipedia.org/wiki/Sacharoza#/media/Plik:Sugar_2xmacro.jpg</a:t>
            </a:r>
            <a:endParaRPr lang="pl-PL" sz="1600" dirty="0" smtClean="0"/>
          </a:p>
          <a:p>
            <a:pPr algn="l"/>
            <a:r>
              <a:rPr lang="pl-PL" sz="1600" dirty="0" smtClean="0"/>
              <a:t>Rys.2.Wzór strukturalny: </a:t>
            </a:r>
            <a:r>
              <a:rPr lang="pl-PL" sz="1600" i="0" dirty="0" smtClean="0">
                <a:solidFill>
                  <a:schemeClr val="tx1"/>
                </a:solidFill>
              </a:rPr>
              <a:t>John </a:t>
            </a:r>
            <a:r>
              <a:rPr lang="pl-PL" sz="1600" i="0" dirty="0" err="1" smtClean="0">
                <a:solidFill>
                  <a:schemeClr val="tx1"/>
                </a:solidFill>
              </a:rPr>
              <a:t>McMurry</a:t>
            </a:r>
            <a:r>
              <a:rPr lang="pl-PL" sz="1600" i="0" dirty="0" smtClean="0">
                <a:solidFill>
                  <a:schemeClr val="tx1"/>
                </a:solidFill>
              </a:rPr>
              <a:t>,</a:t>
            </a:r>
            <a:r>
              <a:rPr lang="pl-PL" sz="1600" dirty="0" smtClean="0">
                <a:solidFill>
                  <a:schemeClr val="tx1"/>
                </a:solidFill>
              </a:rPr>
              <a:t> Chemia organiczna, </a:t>
            </a:r>
            <a:r>
              <a:rPr lang="pl-PL" sz="1600" i="0" dirty="0" smtClean="0">
                <a:solidFill>
                  <a:schemeClr val="tx1"/>
                </a:solidFill>
              </a:rPr>
              <a:t>Wydawnictwo Naukowe PWN, Warszawa 2000</a:t>
            </a:r>
            <a:endParaRPr lang="pl-PL" sz="1600" dirty="0" smtClean="0"/>
          </a:p>
          <a:p>
            <a:pPr algn="l"/>
            <a:r>
              <a:rPr lang="pl-PL" sz="1600" dirty="0" smtClean="0"/>
              <a:t>Rys.3. Cukier inwertowany w przemyśle spożywczym występuje głównie w formie syropu: </a:t>
            </a:r>
            <a:r>
              <a:rPr lang="pl-PL" sz="1600" smtClean="0"/>
              <a:t>www.gush.pl</a:t>
            </a:r>
            <a:endParaRPr lang="pl-PL" sz="1600" dirty="0" smtClean="0"/>
          </a:p>
          <a:p>
            <a:pPr algn="l"/>
            <a:r>
              <a:rPr lang="pl-PL" sz="1600" dirty="0" smtClean="0"/>
              <a:t>Rys.4. Etykieta: </a:t>
            </a:r>
            <a:r>
              <a:rPr lang="pl-PL" sz="1600" i="0" dirty="0" err="1" smtClean="0"/>
              <a:t>skan</a:t>
            </a:r>
            <a:r>
              <a:rPr lang="pl-PL" sz="1600" i="0" dirty="0" smtClean="0"/>
              <a:t> pochodzi z oryginalnej etykiety marmolady różanej firmy </a:t>
            </a:r>
            <a:r>
              <a:rPr lang="pl-PL" sz="1600" i="0" dirty="0" err="1" smtClean="0"/>
              <a:t>Vortumnus</a:t>
            </a:r>
            <a:endParaRPr lang="pl-PL" sz="1600" i="0" dirty="0" smtClean="0"/>
          </a:p>
          <a:p>
            <a:pPr algn="l"/>
            <a:r>
              <a:rPr lang="pl-PL" sz="1600" i="0" dirty="0" smtClean="0">
                <a:solidFill>
                  <a:schemeClr val="tx1"/>
                </a:solidFill>
              </a:rPr>
              <a:t>POZOSTAŁE ZDJĘCIA POCHODZĄ Z DARMOWEJ STRONY INTERNETOWEJ: </a:t>
            </a:r>
            <a:r>
              <a:rPr lang="pl-PL" sz="1600" i="0" dirty="0" smtClean="0">
                <a:solidFill>
                  <a:schemeClr val="tx1"/>
                </a:solidFill>
                <a:hlinkClick r:id="rId3"/>
              </a:rPr>
              <a:t>https://pixabay.com/</a:t>
            </a:r>
            <a:endParaRPr lang="pl-PL" sz="1600" i="0" dirty="0" smtClean="0">
              <a:solidFill>
                <a:schemeClr val="tx1"/>
              </a:solidFill>
            </a:endParaRPr>
          </a:p>
          <a:p>
            <a:pPr algn="l"/>
            <a:r>
              <a:rPr lang="pl-PL" sz="1600" i="0" dirty="0" smtClean="0">
                <a:solidFill>
                  <a:schemeClr val="tx1"/>
                </a:solidFill>
              </a:rPr>
              <a:t>Tabela 1: John </a:t>
            </a:r>
            <a:r>
              <a:rPr lang="pl-PL" sz="1600" i="0" dirty="0" err="1" smtClean="0">
                <a:solidFill>
                  <a:schemeClr val="tx1"/>
                </a:solidFill>
              </a:rPr>
              <a:t>McMurry</a:t>
            </a:r>
            <a:r>
              <a:rPr lang="pl-PL" sz="1600" i="0" dirty="0" smtClean="0">
                <a:solidFill>
                  <a:schemeClr val="tx1"/>
                </a:solidFill>
              </a:rPr>
              <a:t>.</a:t>
            </a:r>
            <a:r>
              <a:rPr lang="pl-PL" sz="1600" dirty="0" smtClean="0">
                <a:solidFill>
                  <a:schemeClr val="tx1"/>
                </a:solidFill>
              </a:rPr>
              <a:t> Chemia organiczna, </a:t>
            </a:r>
            <a:r>
              <a:rPr lang="pl-PL" sz="1600" i="0" dirty="0" smtClean="0">
                <a:solidFill>
                  <a:schemeClr val="tx1"/>
                </a:solidFill>
              </a:rPr>
              <a:t>Wydawnictwo Naukowe PWN, Warszawa 2000</a:t>
            </a:r>
          </a:p>
          <a:p>
            <a:pPr algn="l"/>
            <a:r>
              <a:rPr lang="pl-PL" sz="1600" i="0" dirty="0" smtClean="0">
                <a:solidFill>
                  <a:schemeClr val="tx1"/>
                </a:solidFill>
              </a:rPr>
              <a:t>Tabela 2:</a:t>
            </a:r>
            <a:r>
              <a:rPr lang="pl-PL" sz="1600" i="0" dirty="0" smtClean="0"/>
              <a:t> </a:t>
            </a:r>
            <a:r>
              <a:rPr lang="pl-PL" sz="1600" i="0" dirty="0" err="1" smtClean="0">
                <a:solidFill>
                  <a:schemeClr val="tx1"/>
                </a:solidFill>
              </a:rPr>
              <a:t>Taraszewska</a:t>
            </a:r>
            <a:r>
              <a:rPr lang="pl-PL" sz="1600" i="0" dirty="0" smtClean="0">
                <a:solidFill>
                  <a:schemeClr val="tx1"/>
                </a:solidFill>
              </a:rPr>
              <a:t>. Cukier – brązowy czy biały? Narodowe Centrum Edukacji Żywieniowej 2018</a:t>
            </a:r>
          </a:p>
          <a:p>
            <a:pPr algn="l"/>
            <a:endParaRPr lang="pl-PL" sz="1600" dirty="0" smtClean="0">
              <a:solidFill>
                <a:schemeClr val="tx1"/>
              </a:solidFill>
            </a:endParaRPr>
          </a:p>
          <a:p>
            <a:pPr algn="l"/>
            <a:endParaRPr lang="pl-PL" sz="1600" dirty="0" smtClean="0"/>
          </a:p>
          <a:p>
            <a:pPr algn="l"/>
            <a:endParaRPr lang="pl-PL" sz="1600" dirty="0" smtClean="0"/>
          </a:p>
          <a:p>
            <a:pPr algn="l"/>
            <a:endParaRPr lang="pl-PL" sz="1600" dirty="0" smtClean="0"/>
          </a:p>
          <a:p>
            <a:pPr algn="l"/>
            <a:endParaRPr lang="pl-PL"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20210228_132315.jpg"/>
          <p:cNvPicPr>
            <a:picLocks noChangeAspect="1"/>
          </p:cNvPicPr>
          <p:nvPr/>
        </p:nvPicPr>
        <p:blipFill>
          <a:blip r:embed="rId2" cstate="print"/>
          <a:srcRect t="6061" b="3030"/>
          <a:stretch>
            <a:fillRect/>
          </a:stretch>
        </p:blipFill>
        <p:spPr>
          <a:xfrm>
            <a:off x="0" y="431074"/>
            <a:ext cx="3032962" cy="2743200"/>
          </a:xfrm>
          <a:prstGeom prst="rect">
            <a:avLst/>
          </a:prstGeom>
        </p:spPr>
      </p:pic>
      <p:pic>
        <p:nvPicPr>
          <p:cNvPr id="5" name="Obraz 4" descr="20210228_132400.jpg"/>
          <p:cNvPicPr>
            <a:picLocks noChangeAspect="1"/>
          </p:cNvPicPr>
          <p:nvPr/>
        </p:nvPicPr>
        <p:blipFill>
          <a:blip r:embed="rId3" cstate="print"/>
          <a:srcRect l="3476" r="3787"/>
          <a:stretch>
            <a:fillRect/>
          </a:stretch>
        </p:blipFill>
        <p:spPr>
          <a:xfrm>
            <a:off x="3200400" y="509451"/>
            <a:ext cx="2782389" cy="3069771"/>
          </a:xfrm>
          <a:prstGeom prst="rect">
            <a:avLst/>
          </a:prstGeom>
        </p:spPr>
      </p:pic>
      <p:pic>
        <p:nvPicPr>
          <p:cNvPr id="6" name="Obraz 5" descr="20210228_132425.jpg"/>
          <p:cNvPicPr>
            <a:picLocks noChangeAspect="1"/>
          </p:cNvPicPr>
          <p:nvPr/>
        </p:nvPicPr>
        <p:blipFill>
          <a:blip r:embed="rId4" cstate="print"/>
          <a:srcRect l="4918" r="4508"/>
          <a:stretch>
            <a:fillRect/>
          </a:stretch>
        </p:blipFill>
        <p:spPr>
          <a:xfrm>
            <a:off x="6100355" y="587828"/>
            <a:ext cx="2886891" cy="2844994"/>
          </a:xfrm>
          <a:prstGeom prst="rect">
            <a:avLst/>
          </a:prstGeom>
        </p:spPr>
      </p:pic>
      <p:pic>
        <p:nvPicPr>
          <p:cNvPr id="7" name="Obraz 6" descr="20210228_132446.jpg"/>
          <p:cNvPicPr>
            <a:picLocks noChangeAspect="1"/>
          </p:cNvPicPr>
          <p:nvPr/>
        </p:nvPicPr>
        <p:blipFill>
          <a:blip r:embed="rId5" cstate="print"/>
          <a:srcRect l="4558"/>
          <a:stretch>
            <a:fillRect/>
          </a:stretch>
        </p:blipFill>
        <p:spPr>
          <a:xfrm>
            <a:off x="9392194" y="0"/>
            <a:ext cx="2799806" cy="2808515"/>
          </a:xfrm>
          <a:prstGeom prst="rect">
            <a:avLst/>
          </a:prstGeom>
        </p:spPr>
      </p:pic>
      <p:pic>
        <p:nvPicPr>
          <p:cNvPr id="8" name="Obraz 7" descr="20210228_132512.jpg"/>
          <p:cNvPicPr>
            <a:picLocks noChangeAspect="1"/>
          </p:cNvPicPr>
          <p:nvPr/>
        </p:nvPicPr>
        <p:blipFill>
          <a:blip r:embed="rId6" cstate="print"/>
          <a:srcRect l="3213" r="5622"/>
          <a:stretch>
            <a:fillRect/>
          </a:stretch>
        </p:blipFill>
        <p:spPr>
          <a:xfrm>
            <a:off x="261257" y="3281651"/>
            <a:ext cx="2965269" cy="3328155"/>
          </a:xfrm>
          <a:prstGeom prst="rect">
            <a:avLst/>
          </a:prstGeom>
        </p:spPr>
      </p:pic>
      <p:pic>
        <p:nvPicPr>
          <p:cNvPr id="9" name="Obraz 8" descr="20210228_132544.jpg"/>
          <p:cNvPicPr>
            <a:picLocks noChangeAspect="1"/>
          </p:cNvPicPr>
          <p:nvPr/>
        </p:nvPicPr>
        <p:blipFill>
          <a:blip r:embed="rId7" cstate="print"/>
          <a:srcRect l="5636" t="7630" r="23906" b="438"/>
          <a:stretch>
            <a:fillRect/>
          </a:stretch>
        </p:blipFill>
        <p:spPr>
          <a:xfrm>
            <a:off x="3958045" y="3659233"/>
            <a:ext cx="3161211" cy="2963635"/>
          </a:xfrm>
          <a:prstGeom prst="rect">
            <a:avLst/>
          </a:prstGeom>
        </p:spPr>
      </p:pic>
      <p:pic>
        <p:nvPicPr>
          <p:cNvPr id="10" name="Obraz 9" descr="20210228_132612.jpg"/>
          <p:cNvPicPr>
            <a:picLocks noChangeAspect="1"/>
          </p:cNvPicPr>
          <p:nvPr/>
        </p:nvPicPr>
        <p:blipFill>
          <a:blip r:embed="rId8" cstate="print"/>
          <a:srcRect l="6494" r="8658" b="5206"/>
          <a:stretch>
            <a:fillRect/>
          </a:stretch>
        </p:blipFill>
        <p:spPr>
          <a:xfrm>
            <a:off x="7916092" y="3290422"/>
            <a:ext cx="2560320" cy="3567578"/>
          </a:xfrm>
          <a:prstGeom prst="rect">
            <a:avLst/>
          </a:prstGeom>
        </p:spPr>
      </p:pic>
      <p:sp>
        <p:nvSpPr>
          <p:cNvPr id="12" name="pole tekstowe 11"/>
          <p:cNvSpPr txBox="1"/>
          <p:nvPr/>
        </p:nvSpPr>
        <p:spPr>
          <a:xfrm>
            <a:off x="1737360" y="0"/>
            <a:ext cx="7210697" cy="369332"/>
          </a:xfrm>
          <a:prstGeom prst="rect">
            <a:avLst/>
          </a:prstGeom>
          <a:noFill/>
        </p:spPr>
        <p:txBody>
          <a:bodyPr wrap="square" rtlCol="0">
            <a:spAutoFit/>
          </a:bodyPr>
          <a:lstStyle/>
          <a:p>
            <a:pPr algn="ctr"/>
            <a:r>
              <a:rPr lang="pl-PL" dirty="0" smtClean="0"/>
              <a:t>PODSUMOWANIE ANKIETY</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54704E11-F3F4-4509-B986-C57F8E97A32E}"/>
              </a:ext>
            </a:extLst>
          </p:cNvPr>
          <p:cNvSpPr>
            <a:spLocks noGrp="1"/>
          </p:cNvSpPr>
          <p:nvPr>
            <p:ph type="title"/>
          </p:nvPr>
        </p:nvSpPr>
        <p:spPr>
          <a:xfrm>
            <a:off x="1371599" y="1"/>
            <a:ext cx="9486901" cy="657224"/>
          </a:xfrm>
        </p:spPr>
        <p:txBody>
          <a:bodyPr anchor="b">
            <a:normAutofit/>
          </a:bodyPr>
          <a:lstStyle/>
          <a:p>
            <a:pPr algn="ctr"/>
            <a:r>
              <a:rPr lang="pl-PL" b="1" dirty="0" smtClean="0">
                <a:solidFill>
                  <a:schemeClr val="bg1"/>
                </a:solidFill>
              </a:rPr>
              <a:t>Zacznijmy od definicji</a:t>
            </a:r>
            <a:r>
              <a:rPr lang="pl-PL" dirty="0" smtClean="0">
                <a:solidFill>
                  <a:schemeClr val="bg1"/>
                </a:solidFill>
              </a:rPr>
              <a:t>…</a:t>
            </a:r>
            <a:endParaRPr lang="pl-PL" dirty="0">
              <a:solidFill>
                <a:schemeClr val="bg1"/>
              </a:solidFill>
            </a:endParaRPr>
          </a:p>
        </p:txBody>
      </p:sp>
      <p:sp>
        <p:nvSpPr>
          <p:cNvPr id="3" name="Symbol zastępczy zawartości 2">
            <a:extLst>
              <a:ext uri="{FF2B5EF4-FFF2-40B4-BE49-F238E27FC236}">
                <a16:creationId xmlns="" xmlns:a16="http://schemas.microsoft.com/office/drawing/2014/main" id="{6094C357-6CFE-4691-BEBD-B12F430AEA66}"/>
              </a:ext>
            </a:extLst>
          </p:cNvPr>
          <p:cNvSpPr>
            <a:spLocks noGrp="1"/>
          </p:cNvSpPr>
          <p:nvPr>
            <p:ph idx="1"/>
          </p:nvPr>
        </p:nvSpPr>
        <p:spPr>
          <a:xfrm>
            <a:off x="1173708" y="728663"/>
            <a:ext cx="9684794" cy="5018237"/>
          </a:xfrm>
        </p:spPr>
        <p:txBody>
          <a:bodyPr>
            <a:normAutofit/>
          </a:bodyPr>
          <a:lstStyle/>
          <a:p>
            <a:r>
              <a:rPr lang="pl-PL" sz="2000" dirty="0" smtClean="0">
                <a:solidFill>
                  <a:schemeClr val="tx1"/>
                </a:solidFill>
              </a:rPr>
              <a:t>Pod pojęciem CUKRU stołowego, inaczej spożywczego - kryje się nazwa związku chemicznego, wywodzącego się z disacharydów - </a:t>
            </a:r>
            <a:r>
              <a:rPr lang="pl-PL" sz="2000" b="1" dirty="0" smtClean="0">
                <a:solidFill>
                  <a:srgbClr val="C00000"/>
                </a:solidFill>
              </a:rPr>
              <a:t>sacharozy </a:t>
            </a:r>
            <a:r>
              <a:rPr lang="pl-PL" sz="2000" dirty="0" smtClean="0">
                <a:solidFill>
                  <a:schemeClr val="tx1"/>
                </a:solidFill>
              </a:rPr>
              <a:t>czyli dwucukru złożonego z cząsteczki glukozy i fruktozy połączonych ze sobą wiązaniem O – glikozydowym.</a:t>
            </a:r>
            <a:endParaRPr lang="pl-PL" sz="2000" b="1" dirty="0" smtClean="0">
              <a:solidFill>
                <a:srgbClr val="C00000"/>
              </a:solidFill>
            </a:endParaRPr>
          </a:p>
          <a:p>
            <a:endParaRPr lang="pl-PL" b="1" dirty="0">
              <a:solidFill>
                <a:srgbClr val="C00000"/>
              </a:solidFill>
            </a:endParaRPr>
          </a:p>
        </p:txBody>
      </p:sp>
      <p:graphicFrame>
        <p:nvGraphicFramePr>
          <p:cNvPr id="16" name="Tabela 15"/>
          <p:cNvGraphicFramePr>
            <a:graphicFrameLocks noGrp="1"/>
          </p:cNvGraphicFramePr>
          <p:nvPr/>
        </p:nvGraphicFramePr>
        <p:xfrm>
          <a:off x="941695" y="2249151"/>
          <a:ext cx="7642747" cy="3817620"/>
        </p:xfrm>
        <a:graphic>
          <a:graphicData uri="http://schemas.openxmlformats.org/drawingml/2006/table">
            <a:tbl>
              <a:tblPr firstRow="1" bandRow="1">
                <a:tableStyleId>{D113A9D2-9D6B-4929-AA2D-F23B5EE8CBE7}</a:tableStyleId>
              </a:tblPr>
              <a:tblGrid>
                <a:gridCol w="2300504"/>
                <a:gridCol w="3198540"/>
                <a:gridCol w="2143703"/>
              </a:tblGrid>
              <a:tr h="330840">
                <a:tc>
                  <a:txBody>
                    <a:bodyPr/>
                    <a:lstStyle/>
                    <a:p>
                      <a:r>
                        <a:rPr lang="pl-PL" b="1" dirty="0" smtClean="0"/>
                        <a:t>Wzór</a:t>
                      </a:r>
                      <a:r>
                        <a:rPr lang="pl-PL" b="1" baseline="0" dirty="0" smtClean="0"/>
                        <a:t> sumaryczny:</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pl-PL" sz="1800" b="1" kern="1200" dirty="0" smtClean="0">
                          <a:solidFill>
                            <a:srgbClr val="C00000"/>
                          </a:solidFill>
                        </a:rPr>
                        <a:t>C</a:t>
                      </a:r>
                      <a:r>
                        <a:rPr lang="pl-PL" sz="1800" b="1" kern="1200" baseline="-25000" dirty="0" smtClean="0">
                          <a:solidFill>
                            <a:srgbClr val="C00000"/>
                          </a:solidFill>
                        </a:rPr>
                        <a:t>12</a:t>
                      </a:r>
                      <a:r>
                        <a:rPr lang="pl-PL" sz="1800" b="1" kern="1200" dirty="0" smtClean="0">
                          <a:solidFill>
                            <a:srgbClr val="C00000"/>
                          </a:solidFill>
                        </a:rPr>
                        <a:t>H</a:t>
                      </a:r>
                      <a:r>
                        <a:rPr lang="pl-PL" sz="1800" b="1" kern="1200" baseline="-25000" dirty="0" smtClean="0">
                          <a:solidFill>
                            <a:srgbClr val="C00000"/>
                          </a:solidFill>
                        </a:rPr>
                        <a:t>22</a:t>
                      </a:r>
                      <a:r>
                        <a:rPr lang="pl-PL" sz="1800" b="1" kern="1200" dirty="0" smtClean="0">
                          <a:solidFill>
                            <a:srgbClr val="C00000"/>
                          </a:solidFill>
                        </a:rPr>
                        <a:t>O</a:t>
                      </a:r>
                      <a:r>
                        <a:rPr lang="pl-PL" sz="1800" b="1" kern="1200" baseline="-25000" dirty="0" smtClean="0">
                          <a:solidFill>
                            <a:srgbClr val="C00000"/>
                          </a:solidFill>
                        </a:rPr>
                        <a:t>11</a:t>
                      </a:r>
                      <a:endParaRPr lang="pl-PL"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r>
              <a:tr h="330840">
                <a:tc>
                  <a:txBody>
                    <a:bodyPr/>
                    <a:lstStyle/>
                    <a:p>
                      <a:r>
                        <a:rPr lang="pl-PL" b="1" dirty="0" smtClean="0"/>
                        <a:t>Wygląd</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pl-PL" b="1" dirty="0" smtClean="0">
                          <a:solidFill>
                            <a:srgbClr val="C00000"/>
                          </a:solidFill>
                        </a:rPr>
                        <a:t>Bezbarwne</a:t>
                      </a:r>
                      <a:r>
                        <a:rPr lang="pl-PL" b="1" baseline="0" dirty="0" smtClean="0">
                          <a:solidFill>
                            <a:srgbClr val="C00000"/>
                          </a:solidFill>
                        </a:rPr>
                        <a:t> kryształy</a:t>
                      </a:r>
                      <a:endParaRPr lang="pl-PL"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r>
              <a:tr h="330840">
                <a:tc rowSpan="2">
                  <a:txBody>
                    <a:bodyPr/>
                    <a:lstStyle/>
                    <a:p>
                      <a:r>
                        <a:rPr lang="pl-PL" b="1" dirty="0" smtClean="0"/>
                        <a:t>Właściwości</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smtClean="0"/>
                        <a:t>fizyczne:</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smtClean="0"/>
                        <a:t>chemiczne:</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8753">
                <a:tc vMerge="1">
                  <a:txBody>
                    <a:bodyPr/>
                    <a:lstStyle/>
                    <a:p>
                      <a:endParaRPr lang="pl-PL"/>
                    </a:p>
                  </a:txBody>
                  <a:tcPr/>
                </a:tc>
                <a:tc>
                  <a:txBody>
                    <a:bodyPr/>
                    <a:lstStyle/>
                    <a:p>
                      <a:pPr>
                        <a:buFontTx/>
                        <a:buChar char="-"/>
                      </a:pPr>
                      <a:r>
                        <a:rPr lang="pl-PL" b="1" baseline="0" dirty="0" smtClean="0">
                          <a:solidFill>
                            <a:srgbClr val="C00000"/>
                          </a:solidFill>
                        </a:rPr>
                        <a:t>Ciało stałe*</a:t>
                      </a:r>
                    </a:p>
                    <a:p>
                      <a:pPr>
                        <a:buFontTx/>
                        <a:buChar char="-"/>
                      </a:pPr>
                      <a:r>
                        <a:rPr lang="pl-PL" b="1" baseline="0" dirty="0" smtClean="0">
                          <a:solidFill>
                            <a:srgbClr val="C00000"/>
                          </a:solidFill>
                        </a:rPr>
                        <a:t>Bezbarwne</a:t>
                      </a:r>
                    </a:p>
                    <a:p>
                      <a:pPr>
                        <a:buFontTx/>
                        <a:buChar char="-"/>
                      </a:pPr>
                      <a:r>
                        <a:rPr lang="pl-PL" b="1" baseline="0" dirty="0" smtClean="0">
                          <a:solidFill>
                            <a:srgbClr val="C00000"/>
                          </a:solidFill>
                        </a:rPr>
                        <a:t>Krystaliczne</a:t>
                      </a:r>
                    </a:p>
                    <a:p>
                      <a:pPr>
                        <a:buFontTx/>
                        <a:buChar char="-"/>
                      </a:pPr>
                      <a:r>
                        <a:rPr lang="pl-PL" b="1" baseline="0" dirty="0" smtClean="0">
                          <a:solidFill>
                            <a:srgbClr val="C00000"/>
                          </a:solidFill>
                        </a:rPr>
                        <a:t>Słodki smak</a:t>
                      </a:r>
                    </a:p>
                    <a:p>
                      <a:pPr>
                        <a:buFontTx/>
                        <a:buChar char="-"/>
                      </a:pPr>
                      <a:r>
                        <a:rPr lang="pl-PL" b="1" baseline="0" dirty="0" smtClean="0">
                          <a:solidFill>
                            <a:srgbClr val="C00000"/>
                          </a:solidFill>
                        </a:rPr>
                        <a:t>Bardzo dobrze rozpuszcza się w wodzie</a:t>
                      </a:r>
                    </a:p>
                    <a:p>
                      <a:pPr>
                        <a:buFontTx/>
                        <a:buChar char="-"/>
                      </a:pPr>
                      <a:r>
                        <a:rPr lang="pl-PL" b="1" baseline="0" dirty="0" smtClean="0">
                          <a:solidFill>
                            <a:srgbClr val="C00000"/>
                          </a:solidFill>
                        </a:rPr>
                        <a:t>Temperatura topnienia to </a:t>
                      </a:r>
                      <a:r>
                        <a:rPr lang="pl-PL" sz="1800" b="1" i="0" kern="1200" dirty="0" smtClean="0">
                          <a:solidFill>
                            <a:srgbClr val="C00000"/>
                          </a:solidFill>
                          <a:latin typeface="+mn-lt"/>
                          <a:ea typeface="+mn-ea"/>
                          <a:cs typeface="+mn-cs"/>
                        </a:rPr>
                        <a:t>184 °C.</a:t>
                      </a:r>
                    </a:p>
                    <a:p>
                      <a:pPr>
                        <a:buFontTx/>
                        <a:buNone/>
                      </a:pPr>
                      <a:r>
                        <a:rPr lang="pl-PL" sz="1800" b="1" i="0" kern="1200" dirty="0" smtClean="0">
                          <a:solidFill>
                            <a:srgbClr val="C00000"/>
                          </a:solidFill>
                          <a:latin typeface="+mn-lt"/>
                          <a:ea typeface="+mn-ea"/>
                          <a:cs typeface="+mn-cs"/>
                        </a:rPr>
                        <a:t>* </a:t>
                      </a:r>
                      <a:r>
                        <a:rPr lang="pl-PL" sz="1200" b="1" i="0" kern="1200" dirty="0" smtClean="0">
                          <a:solidFill>
                            <a:srgbClr val="C00000"/>
                          </a:solidFill>
                          <a:latin typeface="+mn-lt"/>
                          <a:ea typeface="+mn-ea"/>
                          <a:cs typeface="+mn-cs"/>
                        </a:rPr>
                        <a:t>- w warunkach normalnych</a:t>
                      </a:r>
                    </a:p>
                    <a:p>
                      <a:pPr>
                        <a:buFontTx/>
                        <a:buNone/>
                      </a:pPr>
                      <a:endParaRPr lang="pl-PL" sz="1050" b="1" i="0" kern="1200" dirty="0" smtClean="0">
                        <a:solidFill>
                          <a:srgbClr val="C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Tx/>
                        <a:buChar char="-"/>
                      </a:pPr>
                      <a:r>
                        <a:rPr lang="pl-PL" b="1" dirty="0" smtClean="0">
                          <a:solidFill>
                            <a:srgbClr val="C00000"/>
                          </a:solidFill>
                        </a:rPr>
                        <a:t>Należy do cukrów nieredukujących</a:t>
                      </a:r>
                      <a:r>
                        <a:rPr lang="pl-PL" b="1" baseline="0" dirty="0" smtClean="0">
                          <a:solidFill>
                            <a:srgbClr val="C00000"/>
                          </a:solidFill>
                        </a:rPr>
                        <a:t> </a:t>
                      </a:r>
                    </a:p>
                    <a:p>
                      <a:pPr>
                        <a:buFontTx/>
                        <a:buNone/>
                      </a:pPr>
                      <a:r>
                        <a:rPr lang="pl-PL" b="1" baseline="0" dirty="0" smtClean="0">
                          <a:solidFill>
                            <a:srgbClr val="C00000"/>
                          </a:solidFill>
                        </a:rPr>
                        <a:t>(negatywny wynik próby </a:t>
                      </a:r>
                      <a:r>
                        <a:rPr lang="pl-PL" b="1" baseline="0" dirty="0" err="1" smtClean="0">
                          <a:solidFill>
                            <a:srgbClr val="C00000"/>
                          </a:solidFill>
                        </a:rPr>
                        <a:t>Trommera</a:t>
                      </a:r>
                      <a:r>
                        <a:rPr lang="pl-PL" b="1" baseline="0" dirty="0" smtClean="0">
                          <a:solidFill>
                            <a:srgbClr val="C00000"/>
                          </a:solidFill>
                        </a:rPr>
                        <a:t> )</a:t>
                      </a:r>
                    </a:p>
                    <a:p>
                      <a:pPr>
                        <a:buFontTx/>
                        <a:buNone/>
                      </a:pPr>
                      <a:r>
                        <a:rPr lang="pl-PL" b="1" baseline="0" dirty="0" smtClean="0">
                          <a:solidFill>
                            <a:srgbClr val="C00000"/>
                          </a:solidFill>
                        </a:rPr>
                        <a:t>- Ulega zwęgleniu pod wpływem stężonego kwasu siarkowego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194" name="AutoShape 2" descr="Znalezione obrazy dla zapytania: kryształy sacharo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195" name="Picture 3"/>
          <p:cNvPicPr>
            <a:picLocks noChangeAspect="1" noChangeArrowheads="1"/>
          </p:cNvPicPr>
          <p:nvPr/>
        </p:nvPicPr>
        <p:blipFill>
          <a:blip r:embed="rId2" cstate="print"/>
          <a:srcRect/>
          <a:stretch>
            <a:fillRect/>
          </a:stretch>
        </p:blipFill>
        <p:spPr bwMode="auto">
          <a:xfrm>
            <a:off x="8893075" y="1748541"/>
            <a:ext cx="2506142" cy="1667724"/>
          </a:xfrm>
          <a:prstGeom prst="rect">
            <a:avLst/>
          </a:prstGeom>
          <a:noFill/>
          <a:ln w="9525">
            <a:solidFill>
              <a:schemeClr val="tx1"/>
            </a:solidFill>
            <a:miter lim="800000"/>
            <a:headEnd/>
            <a:tailEnd/>
          </a:ln>
        </p:spPr>
      </p:pic>
      <p:sp>
        <p:nvSpPr>
          <p:cNvPr id="18" name="pole tekstowe 17"/>
          <p:cNvSpPr txBox="1"/>
          <p:nvPr/>
        </p:nvSpPr>
        <p:spPr>
          <a:xfrm>
            <a:off x="8780285" y="3449178"/>
            <a:ext cx="2749319" cy="338554"/>
          </a:xfrm>
          <a:prstGeom prst="rect">
            <a:avLst/>
          </a:prstGeom>
          <a:noFill/>
        </p:spPr>
        <p:txBody>
          <a:bodyPr wrap="square" rtlCol="0">
            <a:spAutoFit/>
          </a:bodyPr>
          <a:lstStyle/>
          <a:p>
            <a:r>
              <a:rPr lang="pl-PL" sz="1600" dirty="0" smtClean="0"/>
              <a:t>Rys.1.Kryształy sacharozy</a:t>
            </a:r>
            <a:endParaRPr lang="pl-PL" sz="1600" dirty="0"/>
          </a:p>
        </p:txBody>
      </p:sp>
      <p:sp>
        <p:nvSpPr>
          <p:cNvPr id="19" name="pole tekstowe 18"/>
          <p:cNvSpPr txBox="1"/>
          <p:nvPr/>
        </p:nvSpPr>
        <p:spPr>
          <a:xfrm>
            <a:off x="8765177" y="5839682"/>
            <a:ext cx="2504365" cy="338554"/>
          </a:xfrm>
          <a:prstGeom prst="rect">
            <a:avLst/>
          </a:prstGeom>
          <a:noFill/>
        </p:spPr>
        <p:txBody>
          <a:bodyPr wrap="square" rtlCol="0">
            <a:spAutoFit/>
          </a:bodyPr>
          <a:lstStyle/>
          <a:p>
            <a:r>
              <a:rPr lang="pl-PL" sz="1600" dirty="0" smtClean="0"/>
              <a:t>Rys.2.Wzór strukturalny</a:t>
            </a:r>
            <a:endParaRPr lang="pl-PL" sz="1600" dirty="0"/>
          </a:p>
        </p:txBody>
      </p:sp>
      <p:sp>
        <p:nvSpPr>
          <p:cNvPr id="14" name="pole tekstowe 13"/>
          <p:cNvSpPr txBox="1"/>
          <p:nvPr/>
        </p:nvSpPr>
        <p:spPr>
          <a:xfrm>
            <a:off x="979714" y="5708469"/>
            <a:ext cx="2024743" cy="369332"/>
          </a:xfrm>
          <a:prstGeom prst="rect">
            <a:avLst/>
          </a:prstGeom>
          <a:noFill/>
        </p:spPr>
        <p:txBody>
          <a:bodyPr wrap="square" rtlCol="0">
            <a:spAutoFit/>
          </a:bodyPr>
          <a:lstStyle/>
          <a:p>
            <a:r>
              <a:rPr lang="pl-PL" i="1" dirty="0" smtClean="0"/>
              <a:t>Tabela 1</a:t>
            </a:r>
            <a:endParaRPr lang="pl-PL" i="1" dirty="0"/>
          </a:p>
        </p:txBody>
      </p:sp>
      <p:pic>
        <p:nvPicPr>
          <p:cNvPr id="17" name="Picture 2"/>
          <p:cNvPicPr>
            <a:picLocks noChangeAspect="1" noChangeArrowheads="1"/>
          </p:cNvPicPr>
          <p:nvPr/>
        </p:nvPicPr>
        <p:blipFill>
          <a:blip r:embed="rId3" cstate="print">
            <a:clrChange>
              <a:clrFrom>
                <a:srgbClr val="FFFFFF"/>
              </a:clrFrom>
              <a:clrTo>
                <a:srgbClr val="FFFFFF">
                  <a:alpha val="0"/>
                </a:srgbClr>
              </a:clrTo>
            </a:clrChange>
          </a:blip>
          <a:srcRect l="4624" t="6912"/>
          <a:stretch>
            <a:fillRect/>
          </a:stretch>
        </p:blipFill>
        <p:spPr bwMode="auto">
          <a:xfrm>
            <a:off x="8582298" y="3801292"/>
            <a:ext cx="2920799" cy="2115278"/>
          </a:xfrm>
          <a:prstGeom prst="rect">
            <a:avLst/>
          </a:prstGeom>
          <a:noFill/>
          <a:ln w="9525">
            <a:noFill/>
            <a:miter lim="800000"/>
            <a:headEnd/>
            <a:tailEnd/>
          </a:ln>
        </p:spPr>
      </p:pic>
    </p:spTree>
    <p:extLst>
      <p:ext uri="{BB962C8B-B14F-4D97-AF65-F5344CB8AC3E}">
        <p14:creationId xmlns:p14="http://schemas.microsoft.com/office/powerpoint/2010/main" val="511434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7BB8F75B-C884-4D2B-AE54-13C07B5818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477672" y="0"/>
            <a:ext cx="5991367" cy="584775"/>
          </a:xfrm>
          <a:prstGeom prst="rect">
            <a:avLst/>
          </a:prstGeom>
          <a:noFill/>
        </p:spPr>
        <p:txBody>
          <a:bodyPr wrap="square" rtlCol="0">
            <a:spAutoFit/>
          </a:bodyPr>
          <a:lstStyle/>
          <a:p>
            <a:r>
              <a:rPr lang="pl-PL" sz="3200" b="1" dirty="0" smtClean="0">
                <a:solidFill>
                  <a:schemeClr val="tx2"/>
                </a:solidFill>
              </a:rPr>
              <a:t>CHARAKTERYSTYKA</a:t>
            </a:r>
            <a:endParaRPr lang="pl-PL" sz="3200" b="1" dirty="0">
              <a:solidFill>
                <a:schemeClr val="tx2"/>
              </a:solidFill>
            </a:endParaRPr>
          </a:p>
        </p:txBody>
      </p:sp>
      <p:sp>
        <p:nvSpPr>
          <p:cNvPr id="11" name="pole tekstowe 10"/>
          <p:cNvSpPr txBox="1"/>
          <p:nvPr/>
        </p:nvSpPr>
        <p:spPr>
          <a:xfrm>
            <a:off x="272956" y="573206"/>
            <a:ext cx="4790364" cy="4524315"/>
          </a:xfrm>
          <a:prstGeom prst="rect">
            <a:avLst/>
          </a:prstGeom>
          <a:noFill/>
        </p:spPr>
        <p:txBody>
          <a:bodyPr wrap="square" rtlCol="0">
            <a:spAutoFit/>
          </a:bodyPr>
          <a:lstStyle/>
          <a:p>
            <a:pPr algn="just"/>
            <a:r>
              <a:rPr lang="pl-PL" b="1" dirty="0" smtClean="0"/>
              <a:t>Cukier stołowy czyli sacharoza jest najprawdopodobniej jednym z najbardziej rozpowszechnionych związków organicznych w postaci czystej na świecie, w dodatku jednym z najlepiej znanych związków chemicznych ludziom nie posiadającym wiedzy chemicznej.</a:t>
            </a:r>
          </a:p>
          <a:p>
            <a:pPr algn="just"/>
            <a:endParaRPr lang="pl-PL" b="1" dirty="0" smtClean="0"/>
          </a:p>
          <a:p>
            <a:pPr algn="just"/>
            <a:r>
              <a:rPr lang="pl-PL" b="1" dirty="0" smtClean="0">
                <a:solidFill>
                  <a:srgbClr val="C00000"/>
                </a:solidFill>
              </a:rPr>
              <a:t>Pozyskiwanie</a:t>
            </a:r>
          </a:p>
          <a:p>
            <a:pPr algn="just"/>
            <a:r>
              <a:rPr lang="pl-PL" dirty="0" smtClean="0"/>
              <a:t>Sacharoza produkowana jest głównie z trzciny cukrowej (w której stanowi 20% masy) oraz z buraków cukrowych </a:t>
            </a:r>
          </a:p>
          <a:p>
            <a:pPr algn="just"/>
            <a:r>
              <a:rPr lang="pl-PL" dirty="0" smtClean="0"/>
              <a:t>( stanowiąc 15% ich masy)</a:t>
            </a:r>
          </a:p>
          <a:p>
            <a:pPr algn="just"/>
            <a:endParaRPr lang="pl-PL" dirty="0" smtClean="0"/>
          </a:p>
          <a:p>
            <a:pPr algn="just"/>
            <a:endParaRPr lang="pl-PL" dirty="0" smtClean="0"/>
          </a:p>
          <a:p>
            <a:pPr algn="just"/>
            <a:endParaRPr lang="pl-PL" dirty="0">
              <a:solidFill>
                <a:srgbClr val="C00000"/>
              </a:solidFill>
            </a:endParaRPr>
          </a:p>
        </p:txBody>
      </p:sp>
      <p:sp>
        <p:nvSpPr>
          <p:cNvPr id="7174" name="AutoShape 6" descr="Znalezione obrazy dla zapytania: cukier buracz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176" name="AutoShape 8" descr="Znalezione obrazy dla zapytania: cukier buracz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graphicFrame>
        <p:nvGraphicFramePr>
          <p:cNvPr id="22" name="Tabela 21"/>
          <p:cNvGraphicFramePr>
            <a:graphicFrameLocks noGrp="1"/>
          </p:cNvGraphicFramePr>
          <p:nvPr/>
        </p:nvGraphicFramePr>
        <p:xfrm>
          <a:off x="5431808" y="341193"/>
          <a:ext cx="6155141" cy="3315039"/>
        </p:xfrm>
        <a:graphic>
          <a:graphicData uri="http://schemas.openxmlformats.org/drawingml/2006/table">
            <a:tbl>
              <a:tblPr firstRow="1" bandRow="1">
                <a:tableStyleId>{5C22544A-7EE6-4342-B048-85BDC9FD1C3A}</a:tableStyleId>
              </a:tblPr>
              <a:tblGrid>
                <a:gridCol w="1119117"/>
                <a:gridCol w="2158621"/>
                <a:gridCol w="2877403"/>
              </a:tblGrid>
              <a:tr h="586853">
                <a:tc>
                  <a:txBody>
                    <a:bodyPr/>
                    <a:lstStyle/>
                    <a:p>
                      <a:r>
                        <a:rPr lang="pl-PL" dirty="0" smtClean="0"/>
                        <a:t>         </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dirty="0" smtClean="0"/>
                        <a:t>CUKIER BURACZANY</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dirty="0" smtClean="0"/>
                        <a:t>CUKIER TRZCINOWY</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853">
                <a:tc>
                  <a:txBody>
                    <a:bodyPr/>
                    <a:lstStyle/>
                    <a:p>
                      <a:r>
                        <a:rPr lang="pl-PL" sz="1400" b="0" dirty="0" smtClean="0">
                          <a:solidFill>
                            <a:srgbClr val="C00000"/>
                          </a:solidFill>
                        </a:rPr>
                        <a:t>Dominujący</a:t>
                      </a:r>
                      <a:r>
                        <a:rPr lang="pl-PL" sz="1400" b="0" baseline="0" dirty="0" smtClean="0">
                          <a:solidFill>
                            <a:srgbClr val="C00000"/>
                          </a:solidFill>
                        </a:rPr>
                        <a:t> składnik</a:t>
                      </a:r>
                      <a:r>
                        <a:rPr lang="pl-PL" sz="1400" b="0" dirty="0" smtClean="0">
                          <a:solidFill>
                            <a:srgbClr val="C00000"/>
                          </a:solidFill>
                        </a:rPr>
                        <a:t> </a:t>
                      </a:r>
                      <a:endParaRPr lang="pl-PL" sz="1400"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sacharoza</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sacharoza</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853">
                <a:tc>
                  <a:txBody>
                    <a:bodyPr/>
                    <a:lstStyle/>
                    <a:p>
                      <a:r>
                        <a:rPr lang="pl-PL" sz="1400" b="0" dirty="0" smtClean="0">
                          <a:solidFill>
                            <a:srgbClr val="C00000"/>
                          </a:solidFill>
                        </a:rPr>
                        <a:t>Obecność minerałów i błonnika</a:t>
                      </a:r>
                      <a:endParaRPr lang="pl-PL" sz="1400"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brak</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Zawiera śladowe ilości,</a:t>
                      </a:r>
                      <a:r>
                        <a:rPr lang="pl-PL" baseline="0" dirty="0" smtClean="0"/>
                        <a:t> </a:t>
                      </a:r>
                    </a:p>
                    <a:p>
                      <a:pPr algn="ctr"/>
                      <a:r>
                        <a:rPr lang="pl-PL" baseline="0" dirty="0" smtClean="0"/>
                        <a:t>Głównie: potas żelazo i magnez</a:t>
                      </a:r>
                      <a:endParaRPr lang="pl-PL"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853">
                <a:tc>
                  <a:txBody>
                    <a:bodyPr/>
                    <a:lstStyle/>
                    <a:p>
                      <a:r>
                        <a:rPr lang="pl-PL" sz="1400" b="0" dirty="0" smtClean="0">
                          <a:solidFill>
                            <a:srgbClr val="C00000"/>
                          </a:solidFill>
                        </a:rPr>
                        <a:t>kaloryczność</a:t>
                      </a:r>
                      <a:endParaRPr lang="pl-PL" sz="1400"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399 kcal / 100g</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390 kcal/ 100g</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853">
                <a:tc>
                  <a:txBody>
                    <a:bodyPr/>
                    <a:lstStyle/>
                    <a:p>
                      <a:r>
                        <a:rPr lang="pl-PL" sz="1400" b="0" dirty="0" smtClean="0">
                          <a:solidFill>
                            <a:srgbClr val="C00000"/>
                          </a:solidFill>
                        </a:rPr>
                        <a:t>rafinacja</a:t>
                      </a:r>
                      <a:endParaRPr lang="pl-PL" sz="1400"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rafinowany</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dirty="0" smtClean="0"/>
                        <a:t>nierafinowany</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 name="pole tekstowe 22"/>
          <p:cNvSpPr txBox="1"/>
          <p:nvPr/>
        </p:nvSpPr>
        <p:spPr>
          <a:xfrm>
            <a:off x="5540991" y="0"/>
            <a:ext cx="6400800" cy="369332"/>
          </a:xfrm>
          <a:prstGeom prst="rect">
            <a:avLst/>
          </a:prstGeom>
          <a:noFill/>
        </p:spPr>
        <p:txBody>
          <a:bodyPr wrap="square" rtlCol="0">
            <a:spAutoFit/>
          </a:bodyPr>
          <a:lstStyle/>
          <a:p>
            <a:r>
              <a:rPr lang="pl-PL" b="1" dirty="0" smtClean="0">
                <a:solidFill>
                  <a:srgbClr val="C00000"/>
                </a:solidFill>
              </a:rPr>
              <a:t>Porównanie cukru trzcinowego i buraczanego:</a:t>
            </a:r>
            <a:endParaRPr lang="pl-PL" b="1" dirty="0">
              <a:solidFill>
                <a:srgbClr val="C00000"/>
              </a:solidFill>
            </a:endParaRPr>
          </a:p>
        </p:txBody>
      </p:sp>
      <p:sp>
        <p:nvSpPr>
          <p:cNvPr id="25" name="pole tekstowe 24"/>
          <p:cNvSpPr txBox="1"/>
          <p:nvPr/>
        </p:nvSpPr>
        <p:spPr>
          <a:xfrm>
            <a:off x="5457825" y="3700463"/>
            <a:ext cx="6734175" cy="3139321"/>
          </a:xfrm>
          <a:prstGeom prst="rect">
            <a:avLst/>
          </a:prstGeom>
          <a:noFill/>
        </p:spPr>
        <p:txBody>
          <a:bodyPr wrap="square" rtlCol="0">
            <a:spAutoFit/>
          </a:bodyPr>
          <a:lstStyle/>
          <a:p>
            <a:pPr algn="just"/>
            <a:r>
              <a:rPr lang="pl-PL" dirty="0" smtClean="0"/>
              <a:t>Podsumowując, cukier buraczany dostarcza wyłącznie tzw. </a:t>
            </a:r>
          </a:p>
          <a:p>
            <a:pPr algn="just"/>
            <a:r>
              <a:rPr lang="pl-PL" dirty="0" smtClean="0"/>
              <a:t>’’pustych kalorii” jest jałowy jeśli chodzi o substancje odżywcze, co zawdzięcza rafinacji. Natomiast cukier trzcinowy wbrew powszechnej opinii o jego zdrowotności, zawiera tylko śladowe ilości minerałów (wpływ marketingu spowodował, że jest postrzegany jako produkt zdrowy), charakteryzuje się również niewiele niższą kalorycznością. Warto sobie uświadomić, że tak naprawdę jest to ten sam bazowy składnik – sacharoza. Na rynku istnieje również produkt o nazwie ‘’cukier brązowy’’;  najczęściej jest to po prostu barwiony cukier buraczany imitujący jego trochę zdrowszą alternatywę czyli cukier trzcinowy</a:t>
            </a:r>
            <a:endParaRPr lang="pl-PL" dirty="0"/>
          </a:p>
        </p:txBody>
      </p:sp>
      <p:pic>
        <p:nvPicPr>
          <p:cNvPr id="7181"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99280" y="2456596"/>
            <a:ext cx="930232" cy="1443464"/>
          </a:xfrm>
          <a:prstGeom prst="rect">
            <a:avLst/>
          </a:prstGeom>
          <a:noFill/>
          <a:ln w="9525">
            <a:noFill/>
            <a:miter lim="800000"/>
            <a:headEnd/>
            <a:tailEnd/>
          </a:ln>
        </p:spPr>
      </p:pic>
      <p:pic>
        <p:nvPicPr>
          <p:cNvPr id="7183" name="Picture 15" descr="https://media.istockphoto.com/photos/sugar-beet-beta-vulgaris-cut-cut-exposed-on-white-background-picture-id1189122369?b=1&amp;k=6&amp;m=1189122369&amp;s=170667a&amp;w=0&amp;h=YjLwN30QiYtLrtH26bD47yl6KQwL80xXKFRrK0OWNII="/>
          <p:cNvPicPr>
            <a:picLocks noChangeAspect="1" noChangeArrowheads="1"/>
          </p:cNvPicPr>
          <p:nvPr/>
        </p:nvPicPr>
        <p:blipFill>
          <a:blip r:embed="rId3" cstate="print"/>
          <a:srcRect/>
          <a:stretch>
            <a:fillRect/>
          </a:stretch>
        </p:blipFill>
        <p:spPr bwMode="auto">
          <a:xfrm>
            <a:off x="2541589" y="4429036"/>
            <a:ext cx="2187574" cy="1452652"/>
          </a:xfrm>
          <a:prstGeom prst="rect">
            <a:avLst/>
          </a:prstGeom>
          <a:noFill/>
          <a:ln>
            <a:solidFill>
              <a:schemeClr val="tx1"/>
            </a:solidFill>
          </a:ln>
        </p:spPr>
      </p:pic>
      <p:pic>
        <p:nvPicPr>
          <p:cNvPr id="7187" name="Picture 19" descr="https://media.istockphoto.com/photos/pinch-of-brown-cane-sugar-spilled-on-white-picture-id636499312?b=1&amp;k=6&amp;m=636499312&amp;s=170667a&amp;w=0&amp;h=I3tv-QyOCY5MBUJ6txUy8xZhIY5KHyU_YryLivHO610="/>
          <p:cNvPicPr>
            <a:picLocks noChangeAspect="1" noChangeArrowheads="1"/>
          </p:cNvPicPr>
          <p:nvPr/>
        </p:nvPicPr>
        <p:blipFill>
          <a:blip r:embed="rId4" cstate="print"/>
          <a:srcRect l="26362" t="30289" r="28566" b="41947"/>
          <a:stretch>
            <a:fillRect/>
          </a:stretch>
        </p:blipFill>
        <p:spPr bwMode="auto">
          <a:xfrm>
            <a:off x="371476" y="5757862"/>
            <a:ext cx="1785937" cy="1100138"/>
          </a:xfrm>
          <a:prstGeom prst="rect">
            <a:avLst/>
          </a:prstGeom>
          <a:noFill/>
        </p:spPr>
      </p:pic>
      <p:pic>
        <p:nvPicPr>
          <p:cNvPr id="7189" name="Picture 21" descr="https://media.istockphoto.com/photos/the-sugar-cane-picture-id965303384?b=1&amp;k=6&amp;m=965303384&amp;s=170667a&amp;w=0&amp;h=F6MTWyk2_89OrYKOZJCm94YCaIWLGs6uH7Qh63mBUV0="/>
          <p:cNvPicPr>
            <a:picLocks noChangeAspect="1" noChangeArrowheads="1"/>
          </p:cNvPicPr>
          <p:nvPr/>
        </p:nvPicPr>
        <p:blipFill>
          <a:blip r:embed="rId5" cstate="print"/>
          <a:srcRect t="24125"/>
          <a:stretch>
            <a:fillRect/>
          </a:stretch>
        </p:blipFill>
        <p:spPr bwMode="auto">
          <a:xfrm>
            <a:off x="241541" y="4572000"/>
            <a:ext cx="2070340" cy="1177326"/>
          </a:xfrm>
          <a:prstGeom prst="rect">
            <a:avLst/>
          </a:prstGeom>
          <a:noFill/>
          <a:ln>
            <a:solidFill>
              <a:schemeClr val="tx1"/>
            </a:solidFill>
          </a:ln>
        </p:spPr>
      </p:pic>
      <p:sp>
        <p:nvSpPr>
          <p:cNvPr id="20" name="Strzałka w dół 19"/>
          <p:cNvSpPr/>
          <p:nvPr/>
        </p:nvSpPr>
        <p:spPr>
          <a:xfrm>
            <a:off x="521102" y="5212308"/>
            <a:ext cx="450377" cy="11873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191" name="Picture 23" descr="https://media.istockphoto.com/photos/portion-of-white-sugar-picture-id516358950?b=1&amp;k=6&amp;m=516358950&amp;s=170667a&amp;w=0&amp;h=Bjiy8cURTWm06WeB0y5l1loo4NOJLihnasjrWtaqyek="/>
          <p:cNvPicPr>
            <a:picLocks noChangeAspect="1" noChangeArrowheads="1"/>
          </p:cNvPicPr>
          <p:nvPr/>
        </p:nvPicPr>
        <p:blipFill>
          <a:blip r:embed="rId6" cstate="print"/>
          <a:srcRect t="20417"/>
          <a:stretch>
            <a:fillRect/>
          </a:stretch>
        </p:blipFill>
        <p:spPr bwMode="auto">
          <a:xfrm>
            <a:off x="2536465" y="5779698"/>
            <a:ext cx="2030421" cy="1078302"/>
          </a:xfrm>
          <a:prstGeom prst="rect">
            <a:avLst/>
          </a:prstGeom>
          <a:noFill/>
        </p:spPr>
      </p:pic>
      <p:sp>
        <p:nvSpPr>
          <p:cNvPr id="19" name="Strzałka w dół 18"/>
          <p:cNvSpPr/>
          <p:nvPr/>
        </p:nvSpPr>
        <p:spPr>
          <a:xfrm>
            <a:off x="2539549" y="5208753"/>
            <a:ext cx="450377" cy="11873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10920548" y="3461657"/>
            <a:ext cx="709749" cy="230832"/>
          </a:xfrm>
          <a:prstGeom prst="rect">
            <a:avLst/>
          </a:prstGeom>
          <a:noFill/>
        </p:spPr>
        <p:txBody>
          <a:bodyPr wrap="square" rtlCol="0">
            <a:spAutoFit/>
          </a:bodyPr>
          <a:lstStyle/>
          <a:p>
            <a:r>
              <a:rPr lang="pl-PL" sz="900" i="1" dirty="0" smtClean="0"/>
              <a:t>Tabela 2</a:t>
            </a:r>
            <a:endParaRPr lang="pl-PL" sz="900" i="1" dirty="0"/>
          </a:p>
        </p:txBody>
      </p:sp>
    </p:spTree>
    <p:extLst>
      <p:ext uri="{BB962C8B-B14F-4D97-AF65-F5344CB8AC3E}">
        <p14:creationId xmlns:p14="http://schemas.microsoft.com/office/powerpoint/2010/main" val="1776238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5B098B6-88A1-4935-AF43-01286C94CF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Wykres 6"/>
          <p:cNvGraphicFramePr/>
          <p:nvPr/>
        </p:nvGraphicFramePr>
        <p:xfrm>
          <a:off x="8086725" y="3057525"/>
          <a:ext cx="410527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12" name="pole tekstowe 11"/>
          <p:cNvSpPr txBox="1"/>
          <p:nvPr/>
        </p:nvSpPr>
        <p:spPr>
          <a:xfrm>
            <a:off x="368489" y="171450"/>
            <a:ext cx="6832411" cy="1077218"/>
          </a:xfrm>
          <a:prstGeom prst="rect">
            <a:avLst/>
          </a:prstGeom>
          <a:solidFill>
            <a:schemeClr val="accent1">
              <a:lumMod val="20000"/>
              <a:lumOff val="80000"/>
            </a:schemeClr>
          </a:solidFill>
          <a:ln>
            <a:solidFill>
              <a:schemeClr val="tx1"/>
            </a:solidFill>
          </a:ln>
        </p:spPr>
        <p:txBody>
          <a:bodyPr wrap="square" rtlCol="0">
            <a:spAutoFit/>
          </a:bodyPr>
          <a:lstStyle/>
          <a:p>
            <a:pPr algn="ctr"/>
            <a:r>
              <a:rPr lang="pl-PL" sz="3200" b="1" dirty="0" smtClean="0"/>
              <a:t>PRODUKCJA CUKRU W POLSCE </a:t>
            </a:r>
            <a:br>
              <a:rPr lang="pl-PL" sz="3200" b="1" dirty="0" smtClean="0"/>
            </a:br>
            <a:r>
              <a:rPr lang="pl-PL" sz="3200" b="1" dirty="0" smtClean="0"/>
              <a:t>I NA ŚWIECIE</a:t>
            </a:r>
            <a:endParaRPr lang="pl-PL" sz="3200" b="1" dirty="0"/>
          </a:p>
        </p:txBody>
      </p:sp>
      <p:sp>
        <p:nvSpPr>
          <p:cNvPr id="14" name="pole tekstowe 13"/>
          <p:cNvSpPr txBox="1"/>
          <p:nvPr/>
        </p:nvSpPr>
        <p:spPr>
          <a:xfrm>
            <a:off x="8129588" y="2357438"/>
            <a:ext cx="3471862" cy="369332"/>
          </a:xfrm>
          <a:prstGeom prst="rect">
            <a:avLst/>
          </a:prstGeom>
          <a:solidFill>
            <a:schemeClr val="bg1"/>
          </a:solidFill>
        </p:spPr>
        <p:txBody>
          <a:bodyPr wrap="square" rtlCol="0">
            <a:spAutoFit/>
          </a:bodyPr>
          <a:lstStyle/>
          <a:p>
            <a:r>
              <a:rPr lang="pl-PL" dirty="0" smtClean="0"/>
              <a:t>Uprawa buraka cukrowego</a:t>
            </a:r>
            <a:endParaRPr lang="pl-PL" dirty="0"/>
          </a:p>
        </p:txBody>
      </p:sp>
      <p:sp>
        <p:nvSpPr>
          <p:cNvPr id="15" name="pole tekstowe 14"/>
          <p:cNvSpPr txBox="1"/>
          <p:nvPr/>
        </p:nvSpPr>
        <p:spPr>
          <a:xfrm>
            <a:off x="185738" y="4414838"/>
            <a:ext cx="7229475" cy="1477328"/>
          </a:xfrm>
          <a:prstGeom prst="rect">
            <a:avLst/>
          </a:prstGeom>
          <a:solidFill>
            <a:schemeClr val="bg1"/>
          </a:solidFill>
          <a:ln>
            <a:solidFill>
              <a:schemeClr val="tx1"/>
            </a:solidFill>
          </a:ln>
        </p:spPr>
        <p:txBody>
          <a:bodyPr wrap="square" rtlCol="0">
            <a:spAutoFit/>
          </a:bodyPr>
          <a:lstStyle/>
          <a:p>
            <a:pPr algn="just"/>
            <a:r>
              <a:rPr lang="pl-PL" b="1" dirty="0" smtClean="0"/>
              <a:t>Jeśli chodzi o produkcję cukru na świecie to gigantem w tej dziedzinie jest bezsprzecznie Brazylia, która zapewnia 32% całej produkcji cukru.</a:t>
            </a:r>
          </a:p>
          <a:p>
            <a:pPr algn="just"/>
            <a:r>
              <a:rPr lang="pl-PL" dirty="0" smtClean="0"/>
              <a:t>Ze względu na sprzyjające warunki jej uprawy w Brazylii pozyskuje się cukier z trzciny cukrowej.</a:t>
            </a:r>
            <a:endParaRPr lang="pl-PL" dirty="0"/>
          </a:p>
        </p:txBody>
      </p:sp>
      <p:sp>
        <p:nvSpPr>
          <p:cNvPr id="16" name="pole tekstowe 15"/>
          <p:cNvSpPr txBox="1"/>
          <p:nvPr/>
        </p:nvSpPr>
        <p:spPr>
          <a:xfrm>
            <a:off x="942975" y="6015038"/>
            <a:ext cx="5557838" cy="646331"/>
          </a:xfrm>
          <a:prstGeom prst="rect">
            <a:avLst/>
          </a:prstGeom>
          <a:noFill/>
          <a:ln>
            <a:solidFill>
              <a:srgbClr val="002060"/>
            </a:solidFill>
          </a:ln>
        </p:spPr>
        <p:txBody>
          <a:bodyPr wrap="square" rtlCol="0">
            <a:spAutoFit/>
          </a:bodyPr>
          <a:lstStyle/>
          <a:p>
            <a:pPr algn="ctr"/>
            <a:r>
              <a:rPr lang="pl-PL" b="1" dirty="0" smtClean="0">
                <a:solidFill>
                  <a:srgbClr val="C00000"/>
                </a:solidFill>
              </a:rPr>
              <a:t>W sezonie 2018/2019 światowa produkcja cukru miała osiągnąć 180 mln ton</a:t>
            </a:r>
            <a:endParaRPr lang="pl-PL" b="1" dirty="0">
              <a:solidFill>
                <a:srgbClr val="C00000"/>
              </a:solidFill>
            </a:endParaRPr>
          </a:p>
        </p:txBody>
      </p:sp>
      <p:sp>
        <p:nvSpPr>
          <p:cNvPr id="17" name="pole tekstowe 16"/>
          <p:cNvSpPr txBox="1"/>
          <p:nvPr/>
        </p:nvSpPr>
        <p:spPr>
          <a:xfrm>
            <a:off x="1671638" y="3700463"/>
            <a:ext cx="3871912" cy="369332"/>
          </a:xfrm>
          <a:prstGeom prst="rect">
            <a:avLst/>
          </a:prstGeom>
          <a:noFill/>
        </p:spPr>
        <p:txBody>
          <a:bodyPr wrap="square" rtlCol="0">
            <a:spAutoFit/>
          </a:bodyPr>
          <a:lstStyle/>
          <a:p>
            <a:endParaRPr lang="pl-PL" dirty="0"/>
          </a:p>
        </p:txBody>
      </p:sp>
      <p:sp>
        <p:nvSpPr>
          <p:cNvPr id="18" name="pole tekstowe 17"/>
          <p:cNvSpPr txBox="1"/>
          <p:nvPr/>
        </p:nvSpPr>
        <p:spPr>
          <a:xfrm>
            <a:off x="214313" y="1443039"/>
            <a:ext cx="7186612" cy="2308324"/>
          </a:xfrm>
          <a:prstGeom prst="rect">
            <a:avLst/>
          </a:prstGeom>
          <a:solidFill>
            <a:schemeClr val="bg1"/>
          </a:solidFill>
          <a:ln>
            <a:solidFill>
              <a:schemeClr val="tx1"/>
            </a:solidFill>
          </a:ln>
        </p:spPr>
        <p:txBody>
          <a:bodyPr wrap="square" rtlCol="0">
            <a:spAutoFit/>
          </a:bodyPr>
          <a:lstStyle/>
          <a:p>
            <a:pPr algn="just"/>
            <a:r>
              <a:rPr lang="pl-PL" b="1" dirty="0" smtClean="0"/>
              <a:t>Ze względu na usytuowanie Polski w strefie klimatów umiarkowanych, w naszym kraju odbywa się prawie wyłącznie produkcja cukru z buraków cukrowych. </a:t>
            </a:r>
            <a:endParaRPr lang="pl-PL" dirty="0" smtClean="0"/>
          </a:p>
          <a:p>
            <a:pPr algn="just"/>
            <a:r>
              <a:rPr lang="pl-PL" dirty="0" smtClean="0"/>
              <a:t>Istnienie licznych upraw buraków w naszym kraju powoduje, że Polska plasuje się na trzecim miejscu w Europie względem produkcji cukru, zaraz po Francji i Niemczech. Polska eksportuje cukier głównie do Rumunii i Izraela, natomiast importuje go z Niemiec i Czech. </a:t>
            </a:r>
          </a:p>
        </p:txBody>
      </p:sp>
      <p:sp>
        <p:nvSpPr>
          <p:cNvPr id="19" name="pole tekstowe 18"/>
          <p:cNvSpPr txBox="1"/>
          <p:nvPr/>
        </p:nvSpPr>
        <p:spPr>
          <a:xfrm>
            <a:off x="1000125" y="3801291"/>
            <a:ext cx="5500688" cy="646331"/>
          </a:xfrm>
          <a:prstGeom prst="rect">
            <a:avLst/>
          </a:prstGeom>
          <a:noFill/>
          <a:ln>
            <a:solidFill>
              <a:srgbClr val="002060"/>
            </a:solidFill>
          </a:ln>
        </p:spPr>
        <p:txBody>
          <a:bodyPr wrap="square" rtlCol="0">
            <a:spAutoFit/>
          </a:bodyPr>
          <a:lstStyle/>
          <a:p>
            <a:pPr algn="ctr"/>
            <a:r>
              <a:rPr lang="pl-PL" b="1" dirty="0" smtClean="0">
                <a:solidFill>
                  <a:srgbClr val="C00000"/>
                </a:solidFill>
              </a:rPr>
              <a:t>W sezonie 2018/2019 polska produkcja cukru wyniosła 2,2 mln ton</a:t>
            </a:r>
            <a:endParaRPr lang="pl-PL" b="1" dirty="0">
              <a:solidFill>
                <a:srgbClr val="C00000"/>
              </a:solidFill>
            </a:endParaRPr>
          </a:p>
        </p:txBody>
      </p:sp>
      <p:pic>
        <p:nvPicPr>
          <p:cNvPr id="6151" name="Picture 7" descr="https://media.istockphoto.com/photos/field-of-suger-beet-green-leafes-picture-id1208380697?b=1&amp;k=6&amp;m=1208380697&amp;s=170667a&amp;w=0&amp;h=O21Sv1s62rssxjjA12XsVBaChmJHUqZTejcHGBUeM5s="/>
          <p:cNvPicPr>
            <a:picLocks noChangeAspect="1" noChangeArrowheads="1"/>
          </p:cNvPicPr>
          <p:nvPr/>
        </p:nvPicPr>
        <p:blipFill>
          <a:blip r:embed="rId3" cstate="print"/>
          <a:srcRect/>
          <a:stretch>
            <a:fillRect/>
          </a:stretch>
        </p:blipFill>
        <p:spPr bwMode="auto">
          <a:xfrm>
            <a:off x="8109130" y="216595"/>
            <a:ext cx="3277738" cy="2023755"/>
          </a:xfrm>
          <a:prstGeom prst="rect">
            <a:avLst/>
          </a:prstGeom>
          <a:noFill/>
          <a:ln>
            <a:solidFill>
              <a:schemeClr val="tx1"/>
            </a:solidFill>
          </a:ln>
        </p:spPr>
      </p:pic>
      <p:sp>
        <p:nvSpPr>
          <p:cNvPr id="13" name="Prostokąt 12"/>
          <p:cNvSpPr/>
          <p:nvPr/>
        </p:nvSpPr>
        <p:spPr>
          <a:xfrm>
            <a:off x="8164286" y="6479177"/>
            <a:ext cx="1946365" cy="37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smtClean="0"/>
              <a:t>Źródło:  Tygodnik rolniczy</a:t>
            </a:r>
            <a:endParaRPr lang="pl-PL" sz="1200" dirty="0"/>
          </a:p>
        </p:txBody>
      </p:sp>
    </p:spTree>
    <p:extLst>
      <p:ext uri="{BB962C8B-B14F-4D97-AF65-F5344CB8AC3E}">
        <p14:creationId xmlns:p14="http://schemas.microsoft.com/office/powerpoint/2010/main" val="407739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ole tekstowe 16"/>
          <p:cNvSpPr txBox="1"/>
          <p:nvPr/>
        </p:nvSpPr>
        <p:spPr>
          <a:xfrm>
            <a:off x="1671638" y="3700463"/>
            <a:ext cx="3871912" cy="369332"/>
          </a:xfrm>
          <a:prstGeom prst="rect">
            <a:avLst/>
          </a:prstGeom>
          <a:noFill/>
        </p:spPr>
        <p:txBody>
          <a:bodyPr wrap="square" rtlCol="0">
            <a:spAutoFit/>
          </a:bodyPr>
          <a:lstStyle/>
          <a:p>
            <a:endParaRPr lang="pl-PL" dirty="0"/>
          </a:p>
        </p:txBody>
      </p:sp>
      <p:sp>
        <p:nvSpPr>
          <p:cNvPr id="20" name="pole tekstowe 19"/>
          <p:cNvSpPr txBox="1"/>
          <p:nvPr/>
        </p:nvSpPr>
        <p:spPr>
          <a:xfrm>
            <a:off x="274320" y="979716"/>
            <a:ext cx="7811589" cy="3139321"/>
          </a:xfrm>
          <a:prstGeom prst="rect">
            <a:avLst/>
          </a:prstGeom>
          <a:ln w="76200">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pl-PL" dirty="0" smtClean="0"/>
              <a:t>Pojęcie „inwersja” odnosi się do hydrolizy kwasowej lub enzymatycznej sacharozy, w wyniku których powstaje </a:t>
            </a:r>
            <a:r>
              <a:rPr lang="pl-PL" b="1" dirty="0" smtClean="0"/>
              <a:t>cukier inwertowany</a:t>
            </a:r>
            <a:r>
              <a:rPr lang="pl-PL" dirty="0" smtClean="0"/>
              <a:t>, tj. mieszanina jednakowych masowo ilości glukozy i fruktozy. Nazwa inwersja pochodzi od przemiany właściwości optycznych z prawoskrętnej sacharozy w lewoskrętny cukier inwertowany. </a:t>
            </a:r>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p:txBody>
      </p:sp>
      <p:pic>
        <p:nvPicPr>
          <p:cNvPr id="3082" name="Obraz 1"/>
          <p:cNvPicPr>
            <a:picLocks noChangeAspect="1" noChangeArrowheads="1"/>
          </p:cNvPicPr>
          <p:nvPr/>
        </p:nvPicPr>
        <p:blipFill>
          <a:blip r:embed="rId2" cstate="print"/>
          <a:srcRect/>
          <a:stretch>
            <a:fillRect/>
          </a:stretch>
        </p:blipFill>
        <p:spPr bwMode="auto">
          <a:xfrm>
            <a:off x="692333" y="2776125"/>
            <a:ext cx="7080069" cy="1038229"/>
          </a:xfrm>
          <a:prstGeom prst="roundRect">
            <a:avLst/>
          </a:prstGeom>
          <a:noFill/>
          <a:ln w="9525">
            <a:solidFill>
              <a:schemeClr val="tx1"/>
            </a:solidFill>
            <a:miter lim="800000"/>
            <a:headEnd/>
            <a:tailEnd/>
          </a:ln>
        </p:spPr>
      </p:pic>
      <p:sp>
        <p:nvSpPr>
          <p:cNvPr id="3083" name="Rectangle 11"/>
          <p:cNvSpPr>
            <a:spLocks noChangeArrowheads="1"/>
          </p:cNvSpPr>
          <p:nvPr/>
        </p:nvSpPr>
        <p:spPr bwMode="auto">
          <a:xfrm>
            <a:off x="1609801" y="182880"/>
            <a:ext cx="5131919" cy="584775"/>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solidFill>
                  <a:schemeClr val="tx1"/>
                </a:solidFill>
                <a:effectLst/>
                <a:latin typeface="+mj-lt"/>
                <a:ea typeface="Calibri" pitchFamily="34" charset="0"/>
                <a:cs typeface="Times New Roman" pitchFamily="18" charset="0"/>
              </a:rPr>
              <a:t>CUKIER </a:t>
            </a:r>
            <a:r>
              <a:rPr kumimoji="0" lang="pl-PL" sz="12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pl-PL" sz="3200" b="1" i="0" u="none" strike="noStrike" cap="none" normalizeH="0" baseline="0" dirty="0" smtClean="0">
                <a:ln>
                  <a:noFill/>
                </a:ln>
                <a:solidFill>
                  <a:schemeClr val="tx1"/>
                </a:solidFill>
                <a:effectLst/>
                <a:latin typeface="+mj-lt"/>
                <a:ea typeface="Calibri" pitchFamily="34" charset="0"/>
                <a:cs typeface="Times New Roman" pitchFamily="18" charset="0"/>
              </a:rPr>
              <a:t>INWERTOWANY</a:t>
            </a:r>
            <a:endParaRPr kumimoji="0" lang="pl-PL" sz="3200" b="1" i="0" u="none" strike="noStrike" cap="none" normalizeH="0" baseline="0" dirty="0" smtClean="0">
              <a:ln>
                <a:noFill/>
              </a:ln>
              <a:solidFill>
                <a:schemeClr val="tx1"/>
              </a:solidFill>
              <a:effectLst/>
              <a:latin typeface="+mj-lt"/>
              <a:cs typeface="Arial" pitchFamily="34" charset="0"/>
            </a:endParaRPr>
          </a:p>
        </p:txBody>
      </p:sp>
      <p:sp>
        <p:nvSpPr>
          <p:cNvPr id="29" name="pole tekstowe 28"/>
          <p:cNvSpPr txBox="1"/>
          <p:nvPr/>
        </p:nvSpPr>
        <p:spPr>
          <a:xfrm>
            <a:off x="8464732" y="3265714"/>
            <a:ext cx="3461657" cy="3416320"/>
          </a:xfrm>
          <a:prstGeom prst="rect">
            <a:avLst/>
          </a:prstGeom>
          <a:solidFill>
            <a:schemeClr val="bg1"/>
          </a:solidFill>
          <a:ln>
            <a:solidFill>
              <a:schemeClr val="tx1"/>
            </a:solidFill>
          </a:ln>
        </p:spPr>
        <p:txBody>
          <a:bodyPr wrap="square" rtlCol="0">
            <a:spAutoFit/>
          </a:bodyPr>
          <a:lstStyle/>
          <a:p>
            <a:pPr algn="ctr"/>
            <a:r>
              <a:rPr lang="pl-PL" dirty="0" smtClean="0">
                <a:solidFill>
                  <a:srgbClr val="C00000"/>
                </a:solidFill>
              </a:rPr>
              <a:t>TO JEST CIEKAWE! </a:t>
            </a:r>
          </a:p>
          <a:p>
            <a:pPr algn="just"/>
            <a:r>
              <a:rPr lang="pl-PL" dirty="0" smtClean="0"/>
              <a:t>Słodycz sacharozy stanowi podstawę do porównywania słodyczy innych cukrów, a także środków słodzących. Przyjmując za jednostkę słodyczy wartość 100, bardziej słodkie są: </a:t>
            </a:r>
            <a:r>
              <a:rPr lang="pl-PL" b="1" dirty="0" smtClean="0"/>
              <a:t>cukier inwertowany (130 jednostek)</a:t>
            </a:r>
            <a:r>
              <a:rPr lang="pl-PL" dirty="0" smtClean="0"/>
              <a:t>, oraz fruktoza (170 jednostek). Słodycz glukozy to jedynie 74 jednostek, a laktozy 16 jednostek.</a:t>
            </a:r>
            <a:endParaRPr lang="pl-PL" dirty="0"/>
          </a:p>
        </p:txBody>
      </p:sp>
      <p:sp>
        <p:nvSpPr>
          <p:cNvPr id="3085" name="AutoShape 13" descr="Cukier inwertowany – co to jest, zastosowanie, produkcja, szkodliwość -  wylecz.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086" name="Picture 14"/>
          <p:cNvPicPr>
            <a:picLocks noChangeAspect="1" noChangeArrowheads="1"/>
          </p:cNvPicPr>
          <p:nvPr/>
        </p:nvPicPr>
        <p:blipFill>
          <a:blip r:embed="rId3" cstate="print"/>
          <a:srcRect/>
          <a:stretch>
            <a:fillRect/>
          </a:stretch>
        </p:blipFill>
        <p:spPr bwMode="auto">
          <a:xfrm>
            <a:off x="8924789" y="355829"/>
            <a:ext cx="2676525" cy="1704975"/>
          </a:xfrm>
          <a:prstGeom prst="rect">
            <a:avLst/>
          </a:prstGeom>
          <a:noFill/>
          <a:ln w="9525">
            <a:solidFill>
              <a:schemeClr val="tx1"/>
            </a:solidFill>
            <a:miter lim="800000"/>
            <a:headEnd/>
            <a:tailEnd/>
          </a:ln>
        </p:spPr>
      </p:pic>
      <p:sp>
        <p:nvSpPr>
          <p:cNvPr id="32" name="pole tekstowe 31"/>
          <p:cNvSpPr txBox="1"/>
          <p:nvPr/>
        </p:nvSpPr>
        <p:spPr>
          <a:xfrm>
            <a:off x="8830490" y="2063931"/>
            <a:ext cx="3361510" cy="830997"/>
          </a:xfrm>
          <a:prstGeom prst="rect">
            <a:avLst/>
          </a:prstGeom>
          <a:noFill/>
        </p:spPr>
        <p:txBody>
          <a:bodyPr wrap="square" rtlCol="0">
            <a:spAutoFit/>
          </a:bodyPr>
          <a:lstStyle/>
          <a:p>
            <a:r>
              <a:rPr lang="pl-PL" sz="1600" dirty="0" smtClean="0"/>
              <a:t>Rys. 3. Cukier inwertowany w przemyśle spożywczym występuje głównie w formie syropu.</a:t>
            </a:r>
            <a:endParaRPr lang="pl-PL" sz="1600" dirty="0"/>
          </a:p>
        </p:txBody>
      </p:sp>
      <p:sp>
        <p:nvSpPr>
          <p:cNvPr id="33" name="Prostokąt 32"/>
          <p:cNvSpPr/>
          <p:nvPr/>
        </p:nvSpPr>
        <p:spPr>
          <a:xfrm>
            <a:off x="222069" y="4245427"/>
            <a:ext cx="7889966" cy="245581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ysClr val="windowText" lastClr="000000"/>
              </a:solidFill>
            </a:endParaRPr>
          </a:p>
        </p:txBody>
      </p:sp>
      <p:sp>
        <p:nvSpPr>
          <p:cNvPr id="34" name="pole tekstowe 33"/>
          <p:cNvSpPr txBox="1"/>
          <p:nvPr/>
        </p:nvSpPr>
        <p:spPr>
          <a:xfrm>
            <a:off x="2886891" y="4336869"/>
            <a:ext cx="5120640" cy="2308324"/>
          </a:xfrm>
          <a:prstGeom prst="rect">
            <a:avLst/>
          </a:prstGeom>
          <a:solidFill>
            <a:schemeClr val="tx2">
              <a:lumMod val="20000"/>
              <a:lumOff val="80000"/>
            </a:schemeClr>
          </a:solidFill>
          <a:ln>
            <a:solidFill>
              <a:schemeClr val="tx1"/>
            </a:solidFill>
          </a:ln>
        </p:spPr>
        <p:txBody>
          <a:bodyPr wrap="square" rtlCol="0">
            <a:spAutoFit/>
          </a:bodyPr>
          <a:lstStyle/>
          <a:p>
            <a:pPr algn="just"/>
            <a:r>
              <a:rPr lang="pl-PL" sz="1600" dirty="0" smtClean="0"/>
              <a:t>Cukier inwertowany w formie syropu często jest używany w przemyśle spożywczym – </a:t>
            </a:r>
            <a:r>
              <a:rPr lang="pl-PL" sz="1600" b="1" dirty="0" smtClean="0"/>
              <a:t>w cukiernictwie, piekarnictwie i produkcji alkoholu</a:t>
            </a:r>
            <a:r>
              <a:rPr lang="pl-PL" sz="1600" dirty="0" smtClean="0"/>
              <a:t>. Cukier inwertowany ma zdolność do  zatrzymywania wilgoci w produktach, oprócz tego trudniej ulega krystalizacji, zatem dodany do mas cukierniczych, kremów i polew, zapobiega wytrącaniu się kryształów, dzięki czemu zapewnia konsystencję i gładkość produktu.</a:t>
            </a:r>
            <a:endParaRPr lang="pl-PL" sz="1600" dirty="0"/>
          </a:p>
        </p:txBody>
      </p:sp>
      <p:pic>
        <p:nvPicPr>
          <p:cNvPr id="3088" name="Picture 16" descr="Ciasto, Tort, Placek Z Wiśniami"/>
          <p:cNvPicPr>
            <a:picLocks noChangeAspect="1" noChangeArrowheads="1"/>
          </p:cNvPicPr>
          <p:nvPr/>
        </p:nvPicPr>
        <p:blipFill>
          <a:blip r:embed="rId4" cstate="print"/>
          <a:srcRect/>
          <a:stretch>
            <a:fillRect/>
          </a:stretch>
        </p:blipFill>
        <p:spPr bwMode="auto">
          <a:xfrm>
            <a:off x="312329" y="4766383"/>
            <a:ext cx="2430871" cy="1620581"/>
          </a:xfrm>
          <a:prstGeom prst="rect">
            <a:avLst/>
          </a:prstGeom>
          <a:noFill/>
          <a:ln>
            <a:solidFill>
              <a:schemeClr val="tx1"/>
            </a:solidFill>
          </a:ln>
        </p:spPr>
      </p:pic>
    </p:spTree>
    <p:extLst>
      <p:ext uri="{BB962C8B-B14F-4D97-AF65-F5344CB8AC3E}">
        <p14:creationId xmlns:p14="http://schemas.microsoft.com/office/powerpoint/2010/main" val="407739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7DAB72E1-1B36-4BBC-9F9C-DF44131E3788}"/>
              </a:ext>
            </a:extLst>
          </p:cNvPr>
          <p:cNvSpPr>
            <a:spLocks noGrp="1"/>
          </p:cNvSpPr>
          <p:nvPr>
            <p:ph type="title"/>
          </p:nvPr>
        </p:nvSpPr>
        <p:spPr>
          <a:xfrm>
            <a:off x="442914" y="1"/>
            <a:ext cx="6557962" cy="700087"/>
          </a:xfrm>
        </p:spPr>
        <p:txBody>
          <a:bodyPr anchor="b">
            <a:normAutofit/>
          </a:bodyPr>
          <a:lstStyle/>
          <a:p>
            <a:pPr algn="ctr"/>
            <a:r>
              <a:rPr lang="pl-PL" b="1" dirty="0" smtClean="0">
                <a:solidFill>
                  <a:schemeClr val="bg1"/>
                </a:solidFill>
              </a:rPr>
              <a:t>SPOŻYCIE CUKRU</a:t>
            </a:r>
            <a:endParaRPr lang="pl-PL" b="1" dirty="0">
              <a:solidFill>
                <a:schemeClr val="bg1"/>
              </a:solidFill>
            </a:endParaRPr>
          </a:p>
        </p:txBody>
      </p:sp>
      <p:sp>
        <p:nvSpPr>
          <p:cNvPr id="3" name="Symbol zastępczy zawartości 2">
            <a:extLst>
              <a:ext uri="{FF2B5EF4-FFF2-40B4-BE49-F238E27FC236}">
                <a16:creationId xmlns="" xmlns:a16="http://schemas.microsoft.com/office/drawing/2014/main" id="{B6963C1E-DA30-4216-A666-D3924E9B76DD}"/>
              </a:ext>
            </a:extLst>
          </p:cNvPr>
          <p:cNvSpPr>
            <a:spLocks noGrp="1"/>
          </p:cNvSpPr>
          <p:nvPr>
            <p:ph idx="1"/>
          </p:nvPr>
        </p:nvSpPr>
        <p:spPr>
          <a:xfrm>
            <a:off x="0" y="642938"/>
            <a:ext cx="12192000" cy="5915025"/>
          </a:xfrm>
          <a:solidFill>
            <a:schemeClr val="bg1"/>
          </a:solidFill>
        </p:spPr>
        <p:txBody>
          <a:bodyPr>
            <a:normAutofit/>
          </a:bodyPr>
          <a:lstStyle/>
          <a:p>
            <a:pPr>
              <a:buNone/>
            </a:pPr>
            <a:r>
              <a:rPr lang="pl-PL" b="1" dirty="0" smtClean="0">
                <a:solidFill>
                  <a:schemeClr val="tx1"/>
                </a:solidFill>
              </a:rPr>
              <a:t>                 W liczbach</a:t>
            </a:r>
            <a:endParaRPr lang="pl-PL" b="1" dirty="0">
              <a:solidFill>
                <a:schemeClr val="tx1"/>
              </a:solidFill>
            </a:endParaRPr>
          </a:p>
        </p:txBody>
      </p:sp>
      <p:sp>
        <p:nvSpPr>
          <p:cNvPr id="7" name="pole tekstowe 6"/>
          <p:cNvSpPr txBox="1"/>
          <p:nvPr/>
        </p:nvSpPr>
        <p:spPr>
          <a:xfrm>
            <a:off x="228601" y="1728787"/>
            <a:ext cx="4371974" cy="92333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l-PL" dirty="0" smtClean="0"/>
              <a:t>Dzienna nieprzekraczalna ilość cukru dla przeciętnego człowieka wg WHO to </a:t>
            </a:r>
            <a:r>
              <a:rPr lang="pl-PL" b="1" dirty="0" smtClean="0">
                <a:solidFill>
                  <a:srgbClr val="C00000"/>
                </a:solidFill>
              </a:rPr>
              <a:t>10% dziennego zapotrzebowania na kalorie</a:t>
            </a:r>
            <a:endParaRPr lang="pl-PL" b="1" dirty="0">
              <a:solidFill>
                <a:srgbClr val="C00000"/>
              </a:solidFill>
            </a:endParaRPr>
          </a:p>
        </p:txBody>
      </p:sp>
      <p:sp>
        <p:nvSpPr>
          <p:cNvPr id="9" name="pole tekstowe 8"/>
          <p:cNvSpPr txBox="1"/>
          <p:nvPr/>
        </p:nvSpPr>
        <p:spPr>
          <a:xfrm>
            <a:off x="200025" y="3500438"/>
            <a:ext cx="5500688" cy="3139321"/>
          </a:xfrm>
          <a:prstGeom prst="rect">
            <a:avLst/>
          </a:prstGeom>
          <a:noFill/>
        </p:spPr>
        <p:txBody>
          <a:bodyPr wrap="square" rtlCol="0">
            <a:spAutoFit/>
          </a:bodyPr>
          <a:lstStyle/>
          <a:p>
            <a:r>
              <a:rPr lang="pl-PL" dirty="0" smtClean="0"/>
              <a:t>Przyjmując, że zapotrzebowanie kaloryczne dla przeciętnego człowieka to </a:t>
            </a:r>
            <a:r>
              <a:rPr lang="pl-PL" b="1" dirty="0" smtClean="0"/>
              <a:t>2000 kcal  </a:t>
            </a:r>
            <a:r>
              <a:rPr lang="pl-PL" dirty="0" smtClean="0"/>
              <a:t>zatem</a:t>
            </a:r>
            <a:r>
              <a:rPr lang="pl-PL" b="1" dirty="0" smtClean="0"/>
              <a:t> 10% z 2000 kcal stanowi 200 kcal. </a:t>
            </a:r>
            <a:r>
              <a:rPr lang="pl-PL" dirty="0" smtClean="0"/>
              <a:t>Wiemy, że 1 g cukru to 4 kcal zatem </a:t>
            </a:r>
            <a:r>
              <a:rPr lang="pl-PL" b="1" dirty="0" smtClean="0"/>
              <a:t>200 kcal to 200 kcal ÷ 4g = </a:t>
            </a:r>
            <a:r>
              <a:rPr lang="pl-PL" b="1" u="sng" dirty="0" smtClean="0"/>
              <a:t>50 g cukru/dzień </a:t>
            </a:r>
          </a:p>
          <a:p>
            <a:r>
              <a:rPr lang="pl-PL" b="1" dirty="0" smtClean="0">
                <a:solidFill>
                  <a:srgbClr val="C00000"/>
                </a:solidFill>
              </a:rPr>
              <a:t>W tym momencie nasuwa się pytanie, czy Polacy stosują się do powyższych norm? Sprawdźmy! </a:t>
            </a:r>
          </a:p>
          <a:p>
            <a:r>
              <a:rPr lang="pl-PL" dirty="0" smtClean="0"/>
              <a:t> </a:t>
            </a:r>
            <a:r>
              <a:rPr lang="pl-PL" b="1" dirty="0" smtClean="0"/>
              <a:t>42,1 kg/rok = 42100g/rok, </a:t>
            </a:r>
            <a:r>
              <a:rPr lang="pl-PL" dirty="0" err="1" smtClean="0"/>
              <a:t>rok</a:t>
            </a:r>
            <a:r>
              <a:rPr lang="pl-PL" dirty="0" smtClean="0"/>
              <a:t> 2019 miał 365 dni zatem </a:t>
            </a:r>
            <a:r>
              <a:rPr lang="pl-PL" b="1" dirty="0" smtClean="0"/>
              <a:t>421000 ÷ 365 = </a:t>
            </a:r>
            <a:r>
              <a:rPr lang="pl-PL" b="1" u="sng" dirty="0" smtClean="0">
                <a:solidFill>
                  <a:srgbClr val="C00000"/>
                </a:solidFill>
              </a:rPr>
              <a:t>115g/ na dzień</a:t>
            </a:r>
          </a:p>
          <a:p>
            <a:endParaRPr lang="pl-PL" b="1" dirty="0"/>
          </a:p>
        </p:txBody>
      </p:sp>
      <p:sp>
        <p:nvSpPr>
          <p:cNvPr id="11" name="pole tekstowe 10"/>
          <p:cNvSpPr txBox="1"/>
          <p:nvPr/>
        </p:nvSpPr>
        <p:spPr>
          <a:xfrm>
            <a:off x="228600" y="1271588"/>
            <a:ext cx="4343400"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l-PL" b="1" dirty="0" smtClean="0">
                <a:solidFill>
                  <a:srgbClr val="C00000"/>
                </a:solidFill>
              </a:rPr>
              <a:t>1 g</a:t>
            </a:r>
            <a:r>
              <a:rPr lang="pl-PL" dirty="0" smtClean="0"/>
              <a:t> cukru to </a:t>
            </a:r>
            <a:r>
              <a:rPr lang="pl-PL" dirty="0" smtClean="0">
                <a:solidFill>
                  <a:srgbClr val="C00000"/>
                </a:solidFill>
              </a:rPr>
              <a:t>4 kcal</a:t>
            </a:r>
            <a:endParaRPr lang="pl-PL" dirty="0">
              <a:solidFill>
                <a:srgbClr val="C00000"/>
              </a:solidFill>
            </a:endParaRPr>
          </a:p>
        </p:txBody>
      </p:sp>
      <p:sp>
        <p:nvSpPr>
          <p:cNvPr id="13" name="pole tekstowe 12"/>
          <p:cNvSpPr txBox="1"/>
          <p:nvPr/>
        </p:nvSpPr>
        <p:spPr>
          <a:xfrm>
            <a:off x="228600" y="2757488"/>
            <a:ext cx="4957762"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l-PL" b="1" dirty="0" smtClean="0">
                <a:solidFill>
                  <a:srgbClr val="C00000"/>
                </a:solidFill>
              </a:rPr>
              <a:t> </a:t>
            </a:r>
            <a:r>
              <a:rPr lang="pl-PL" dirty="0" smtClean="0">
                <a:solidFill>
                  <a:schemeClr val="tx1"/>
                </a:solidFill>
              </a:rPr>
              <a:t>Według GUS</a:t>
            </a:r>
            <a:r>
              <a:rPr lang="pl-PL" b="1" dirty="0" smtClean="0">
                <a:solidFill>
                  <a:srgbClr val="C00000"/>
                </a:solidFill>
              </a:rPr>
              <a:t> W 2018 </a:t>
            </a:r>
            <a:r>
              <a:rPr lang="pl-PL" dirty="0" smtClean="0"/>
              <a:t>roku konsumpcja cukru na jedną osobę wyniosła </a:t>
            </a:r>
            <a:r>
              <a:rPr lang="pl-PL" b="1" dirty="0" smtClean="0">
                <a:solidFill>
                  <a:srgbClr val="C00000"/>
                </a:solidFill>
              </a:rPr>
              <a:t>42,1 kg!</a:t>
            </a:r>
            <a:endParaRPr lang="pl-PL" b="1" dirty="0">
              <a:solidFill>
                <a:srgbClr val="C00000"/>
              </a:solidFill>
            </a:endParaRPr>
          </a:p>
        </p:txBody>
      </p:sp>
      <p:graphicFrame>
        <p:nvGraphicFramePr>
          <p:cNvPr id="16" name="Wykres 15"/>
          <p:cNvGraphicFramePr/>
          <p:nvPr/>
        </p:nvGraphicFramePr>
        <p:xfrm>
          <a:off x="6343651" y="171450"/>
          <a:ext cx="5343525" cy="3314700"/>
        </p:xfrm>
        <a:graphic>
          <a:graphicData uri="http://schemas.openxmlformats.org/drawingml/2006/chart">
            <c:chart xmlns:c="http://schemas.openxmlformats.org/drawingml/2006/chart" xmlns:r="http://schemas.openxmlformats.org/officeDocument/2006/relationships" r:id="rId2"/>
          </a:graphicData>
        </a:graphic>
      </p:graphicFrame>
      <p:pic>
        <p:nvPicPr>
          <p:cNvPr id="17" name="Obraz 1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86287" y="3780473"/>
            <a:ext cx="3957637" cy="3277552"/>
          </a:xfrm>
          <a:prstGeom prst="rect">
            <a:avLst/>
          </a:prstGeom>
          <a:noFill/>
          <a:ln>
            <a:noFill/>
          </a:ln>
        </p:spPr>
      </p:pic>
      <p:sp>
        <p:nvSpPr>
          <p:cNvPr id="18" name="Objaśnienie prostokątne 17"/>
          <p:cNvSpPr/>
          <p:nvPr/>
        </p:nvSpPr>
        <p:spPr>
          <a:xfrm>
            <a:off x="8763000" y="3929062"/>
            <a:ext cx="3429000" cy="2043113"/>
          </a:xfrm>
          <a:prstGeom prst="wedgeRectCallout">
            <a:avLst>
              <a:gd name="adj1" fmla="val -79166"/>
              <a:gd name="adj2" fmla="val 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p:cNvSpPr txBox="1"/>
          <p:nvPr/>
        </p:nvSpPr>
        <p:spPr>
          <a:xfrm>
            <a:off x="8858250" y="4143375"/>
            <a:ext cx="3157538" cy="1477328"/>
          </a:xfrm>
          <a:prstGeom prst="rect">
            <a:avLst/>
          </a:prstGeom>
          <a:noFill/>
        </p:spPr>
        <p:txBody>
          <a:bodyPr wrap="square" rtlCol="0">
            <a:spAutoFit/>
          </a:bodyPr>
          <a:lstStyle/>
          <a:p>
            <a:pPr algn="ctr"/>
            <a:r>
              <a:rPr lang="pl-PL" dirty="0" smtClean="0"/>
              <a:t>Mimo widocznego spadku między 2018 a 2019 rokiem, dane są zatrważające, Statystyczny Polak zjada przeszło 200% normy cukru!</a:t>
            </a:r>
            <a:endParaRPr lang="pl-PL" dirty="0"/>
          </a:p>
        </p:txBody>
      </p:sp>
      <p:sp>
        <p:nvSpPr>
          <p:cNvPr id="14" name="pole tekstowe 13"/>
          <p:cNvSpPr txBox="1"/>
          <p:nvPr/>
        </p:nvSpPr>
        <p:spPr>
          <a:xfrm>
            <a:off x="10611394" y="3487783"/>
            <a:ext cx="1040675" cy="261610"/>
          </a:xfrm>
          <a:prstGeom prst="rect">
            <a:avLst/>
          </a:prstGeom>
          <a:noFill/>
        </p:spPr>
        <p:txBody>
          <a:bodyPr wrap="square" rtlCol="0">
            <a:spAutoFit/>
          </a:bodyPr>
          <a:lstStyle/>
          <a:p>
            <a:r>
              <a:rPr lang="pl-PL" sz="1100" dirty="0" smtClean="0"/>
              <a:t>Źródło: GUS</a:t>
            </a:r>
            <a:endParaRPr lang="pl-PL" sz="1100" dirty="0"/>
          </a:p>
        </p:txBody>
      </p:sp>
      <p:sp>
        <p:nvSpPr>
          <p:cNvPr id="15" name="pole tekstowe 14"/>
          <p:cNvSpPr txBox="1"/>
          <p:nvPr/>
        </p:nvSpPr>
        <p:spPr>
          <a:xfrm>
            <a:off x="0" y="6257109"/>
            <a:ext cx="1632857" cy="261610"/>
          </a:xfrm>
          <a:prstGeom prst="rect">
            <a:avLst/>
          </a:prstGeom>
          <a:noFill/>
        </p:spPr>
        <p:txBody>
          <a:bodyPr wrap="square" rtlCol="0">
            <a:spAutoFit/>
          </a:bodyPr>
          <a:lstStyle/>
          <a:p>
            <a:r>
              <a:rPr lang="pl-PL" sz="1100" dirty="0" smtClean="0"/>
              <a:t>Dane: GUS</a:t>
            </a:r>
            <a:endParaRPr lang="pl-PL" sz="1100" dirty="0"/>
          </a:p>
        </p:txBody>
      </p:sp>
    </p:spTree>
    <p:extLst>
      <p:ext uri="{BB962C8B-B14F-4D97-AF65-F5344CB8AC3E}">
        <p14:creationId xmlns:p14="http://schemas.microsoft.com/office/powerpoint/2010/main" val="1637856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s://media.istockphoto.com/photos/human-digestive-system-picture-id1004807022?b=1&amp;k=6&amp;m=1004807022&amp;s=170667a&amp;w=0&amp;h=txFI3no_S_YupJOjvsb3J_nyaJbiSMJ60Ym8tCuXW8A="/>
          <p:cNvPicPr>
            <a:picLocks noChangeAspect="1" noChangeArrowheads="1"/>
          </p:cNvPicPr>
          <p:nvPr/>
        </p:nvPicPr>
        <p:blipFill>
          <a:blip r:embed="rId2" cstate="print"/>
          <a:srcRect t="10159"/>
          <a:stretch>
            <a:fillRect/>
          </a:stretch>
        </p:blipFill>
        <p:spPr bwMode="auto">
          <a:xfrm>
            <a:off x="0" y="0"/>
            <a:ext cx="12192000" cy="6858000"/>
          </a:xfrm>
          <a:prstGeom prst="rect">
            <a:avLst/>
          </a:prstGeom>
          <a:noFill/>
        </p:spPr>
      </p:pic>
      <p:sp>
        <p:nvSpPr>
          <p:cNvPr id="21" name="Rectangle 20">
            <a:extLst>
              <a:ext uri="{FF2B5EF4-FFF2-40B4-BE49-F238E27FC236}">
                <a16:creationId xmlns="" xmlns:a16="http://schemas.microsoft.com/office/drawing/2014/main" id="{9390A67C-4194-4292-830C-9717E526D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3401" y="685800"/>
            <a:ext cx="3352800" cy="5486400"/>
          </a:xfrm>
          <a:prstGeom prst="rect">
            <a:avLst/>
          </a:prstGeom>
          <a:solidFill>
            <a:schemeClr val="tx2">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 xmlns:a16="http://schemas.microsoft.com/office/drawing/2014/main" id="{32ECD917-2DC1-4905-8E83-AFFBB2808A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https://media.istockphoto.com/photos/human-digestive-system-picture-id1004807022?b=1&amp;k=6&amp;m=1004807022&amp;s=170667a&amp;w=0&amp;h=txFI3no_S_YupJOjvsb3J_nyaJbiSMJ60Ym8tCuXW8A="/>
          <p:cNvPicPr>
            <a:picLocks noChangeAspect="1" noChangeArrowheads="1"/>
          </p:cNvPicPr>
          <p:nvPr/>
        </p:nvPicPr>
        <p:blipFill>
          <a:blip r:embed="rId2" cstate="print"/>
          <a:srcRect t="2609" r="2675" b="12496"/>
          <a:stretch>
            <a:fillRect/>
          </a:stretch>
        </p:blipFill>
        <p:spPr bwMode="auto">
          <a:xfrm>
            <a:off x="-1" y="0"/>
            <a:ext cx="12192001" cy="6860364"/>
          </a:xfrm>
          <a:prstGeom prst="rect">
            <a:avLst/>
          </a:prstGeom>
          <a:noFill/>
        </p:spPr>
      </p:pic>
      <p:sp>
        <p:nvSpPr>
          <p:cNvPr id="12" name="pole tekstowe 11"/>
          <p:cNvSpPr txBox="1"/>
          <p:nvPr/>
        </p:nvSpPr>
        <p:spPr>
          <a:xfrm>
            <a:off x="666207" y="156755"/>
            <a:ext cx="10620102" cy="584775"/>
          </a:xfrm>
          <a:prstGeom prst="rect">
            <a:avLst/>
          </a:prstGeom>
          <a:solidFill>
            <a:schemeClr val="tx2">
              <a:lumMod val="20000"/>
              <a:lumOff val="80000"/>
            </a:schemeClr>
          </a:solidFill>
          <a:ln>
            <a:solidFill>
              <a:schemeClr val="tx1"/>
            </a:solidFill>
          </a:ln>
        </p:spPr>
        <p:txBody>
          <a:bodyPr wrap="square" rtlCol="0">
            <a:spAutoFit/>
          </a:bodyPr>
          <a:lstStyle/>
          <a:p>
            <a:pPr algn="ctr"/>
            <a:r>
              <a:rPr lang="pl-PL" sz="3200" b="1" dirty="0" smtClean="0"/>
              <a:t>ZJEMY CUKIER, I CO DALEJ?</a:t>
            </a:r>
            <a:endParaRPr lang="pl-PL" sz="3200" b="1" dirty="0"/>
          </a:p>
        </p:txBody>
      </p:sp>
      <p:sp>
        <p:nvSpPr>
          <p:cNvPr id="13" name="pole tekstowe 12"/>
          <p:cNvSpPr txBox="1"/>
          <p:nvPr/>
        </p:nvSpPr>
        <p:spPr>
          <a:xfrm>
            <a:off x="653143" y="809896"/>
            <a:ext cx="9914709" cy="2585323"/>
          </a:xfrm>
          <a:prstGeom prst="rect">
            <a:avLst/>
          </a:prstGeom>
          <a:solidFill>
            <a:schemeClr val="accent6">
              <a:lumMod val="20000"/>
              <a:lumOff val="80000"/>
            </a:schemeClr>
          </a:solidFill>
          <a:ln>
            <a:solidFill>
              <a:schemeClr val="tx1"/>
            </a:solidFill>
          </a:ln>
        </p:spPr>
        <p:txBody>
          <a:bodyPr wrap="square" rtlCol="0">
            <a:spAutoFit/>
          </a:bodyPr>
          <a:lstStyle/>
          <a:p>
            <a:pPr algn="just"/>
            <a:r>
              <a:rPr lang="pl-PL" dirty="0" smtClean="0"/>
              <a:t>W organizmie człowieka sacharoza  ulega rozkładowi do glukozy i fruktozy pod wpływem enzymu – inwertazy. Uwalniane w procesach trawiennych cząsteczki glukozy są wychwytywane przez komórki wątroby i komórki mięśni szkieletowych. Część cząsteczek glukozy zostaje w nich zmagazynowana w postaci glikogenu. Nadmiar spożywanej glukozy ulega przekształceniu w triacyloglicerole i jest odkładany jako </a:t>
            </a:r>
            <a:r>
              <a:rPr lang="pl-PL" b="1" dirty="0" smtClean="0"/>
              <a:t>tłuszcz zapasowy</a:t>
            </a:r>
            <a:r>
              <a:rPr lang="pl-PL" dirty="0" smtClean="0"/>
              <a:t>.</a:t>
            </a:r>
          </a:p>
          <a:p>
            <a:pPr algn="just"/>
            <a:r>
              <a:rPr lang="pl-PL" dirty="0" smtClean="0"/>
              <a:t>Niedostatek cukrów przyswajalnych w pożywieniu powoduje, że dochodzi do endogennej syntezy glukozy z aminokwasów (glukoneogeneza) przyczyniając się do nadmiernego katabolizmu białek mięśniowych. W sytuacjach deficytu glukozy organizm wykorzystuje do jej produkcji również glicerol uwolniony z triacylogliceroli.  </a:t>
            </a:r>
            <a:endParaRPr lang="pl-PL" dirty="0"/>
          </a:p>
        </p:txBody>
      </p:sp>
      <p:pic>
        <p:nvPicPr>
          <p:cNvPr id="14" name="Picture 2"/>
          <p:cNvPicPr>
            <a:picLocks noChangeAspect="1" noChangeArrowheads="1"/>
          </p:cNvPicPr>
          <p:nvPr/>
        </p:nvPicPr>
        <p:blipFill>
          <a:blip r:embed="rId3" cstate="print">
            <a:duotone>
              <a:prstClr val="black"/>
              <a:schemeClr val="tx2">
                <a:tint val="45000"/>
                <a:satMod val="400000"/>
              </a:schemeClr>
            </a:duotone>
          </a:blip>
          <a:srcRect t="3389" b="3748"/>
          <a:stretch>
            <a:fillRect/>
          </a:stretch>
        </p:blipFill>
        <p:spPr bwMode="auto">
          <a:xfrm>
            <a:off x="679268" y="3605349"/>
            <a:ext cx="6851498" cy="2978331"/>
          </a:xfrm>
          <a:prstGeom prst="rect">
            <a:avLst/>
          </a:prstGeom>
          <a:noFill/>
          <a:ln w="9525">
            <a:solidFill>
              <a:schemeClr val="tx1"/>
            </a:solidFill>
            <a:miter lim="800000"/>
            <a:headEnd/>
            <a:tailEnd/>
          </a:ln>
        </p:spPr>
      </p:pic>
      <p:sp>
        <p:nvSpPr>
          <p:cNvPr id="22" name="pole tekstowe 21"/>
          <p:cNvSpPr txBox="1"/>
          <p:nvPr/>
        </p:nvSpPr>
        <p:spPr>
          <a:xfrm>
            <a:off x="8177349" y="4611187"/>
            <a:ext cx="2129245" cy="1384995"/>
          </a:xfrm>
          <a:prstGeom prst="rect">
            <a:avLst/>
          </a:prstGeom>
          <a:solidFill>
            <a:schemeClr val="bg2"/>
          </a:solidFill>
          <a:ln>
            <a:solidFill>
              <a:schemeClr val="tx1"/>
            </a:solidFill>
          </a:ln>
        </p:spPr>
        <p:txBody>
          <a:bodyPr wrap="square" rtlCol="0">
            <a:spAutoFit/>
          </a:bodyPr>
          <a:lstStyle/>
          <a:p>
            <a:pPr algn="just"/>
            <a:r>
              <a:rPr lang="pl-PL" sz="1400" dirty="0" smtClean="0"/>
              <a:t>Rys.4. Fragmenty szlaku metabolicznego glukozy oraz glikogenu w komórce wątroby i komórce mięśnia szkieletowego</a:t>
            </a:r>
            <a:endParaRPr lang="pl-PL" sz="1400" dirty="0"/>
          </a:p>
        </p:txBody>
      </p:sp>
    </p:spTree>
    <p:extLst>
      <p:ext uri="{BB962C8B-B14F-4D97-AF65-F5344CB8AC3E}">
        <p14:creationId xmlns:p14="http://schemas.microsoft.com/office/powerpoint/2010/main" val="43047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871538" y="828675"/>
            <a:ext cx="10501312" cy="104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3266AB6D-2F7A-491F-911C-62AD59163DD4}"/>
              </a:ext>
            </a:extLst>
          </p:cNvPr>
          <p:cNvSpPr>
            <a:spLocks noGrp="1"/>
          </p:cNvSpPr>
          <p:nvPr>
            <p:ph type="title"/>
          </p:nvPr>
        </p:nvSpPr>
        <p:spPr>
          <a:xfrm>
            <a:off x="0" y="1"/>
            <a:ext cx="12191999" cy="414067"/>
          </a:xfrm>
        </p:spPr>
        <p:txBody>
          <a:bodyPr anchor="b">
            <a:normAutofit fontScale="90000"/>
          </a:bodyPr>
          <a:lstStyle/>
          <a:p>
            <a:pPr algn="ctr"/>
            <a:r>
              <a:rPr lang="pl-PL" b="1" dirty="0" smtClean="0">
                <a:solidFill>
                  <a:schemeClr val="bg1"/>
                </a:solidFill>
              </a:rPr>
              <a:t> </a:t>
            </a:r>
            <a:r>
              <a:rPr lang="pl-PL" sz="2700" b="1" dirty="0" smtClean="0">
                <a:solidFill>
                  <a:schemeClr val="bg1"/>
                </a:solidFill>
              </a:rPr>
              <a:t>negatywny Wpływ cukru na organizm człowieka</a:t>
            </a:r>
            <a:endParaRPr lang="pl-PL" sz="2700" b="1" dirty="0">
              <a:solidFill>
                <a:schemeClr val="bg1"/>
              </a:solidFill>
            </a:endParaRPr>
          </a:p>
        </p:txBody>
      </p:sp>
      <p:sp>
        <p:nvSpPr>
          <p:cNvPr id="3" name="Symbol zastępczy zawartości 2">
            <a:extLst>
              <a:ext uri="{FF2B5EF4-FFF2-40B4-BE49-F238E27FC236}">
                <a16:creationId xmlns="" xmlns:a16="http://schemas.microsoft.com/office/drawing/2014/main" id="{C93B2709-589D-46ED-AAB2-CD1D23355DE4}"/>
              </a:ext>
            </a:extLst>
          </p:cNvPr>
          <p:cNvSpPr>
            <a:spLocks noGrp="1"/>
          </p:cNvSpPr>
          <p:nvPr>
            <p:ph idx="1"/>
          </p:nvPr>
        </p:nvSpPr>
        <p:spPr>
          <a:xfrm>
            <a:off x="376239" y="379562"/>
            <a:ext cx="11815761" cy="6478438"/>
          </a:xfrm>
          <a:solidFill>
            <a:schemeClr val="bg1"/>
          </a:solidFill>
        </p:spPr>
        <p:txBody>
          <a:bodyPr>
            <a:normAutofit/>
          </a:bodyPr>
          <a:lstStyle/>
          <a:p>
            <a:pPr algn="just">
              <a:buNone/>
            </a:pPr>
            <a:r>
              <a:rPr lang="pl-PL" sz="1800" dirty="0" smtClean="0">
                <a:solidFill>
                  <a:schemeClr val="tx1"/>
                </a:solidFill>
              </a:rPr>
              <a:t>Ludzkość nauczyła się pozyskiwać cukier z naturalnych, sezonowych źródeł: takich jak warzywa i owoce, z tych produktów glukoza i fruktoza uwalniają się powoli, organizm nie jest przystosowany do przyjmowania tak skoncentrowanych dawek cukru jak obecnie. W ten sposób glukoza gwałtownie wzrasta, a trzustka produkuje nadmierną ilość insuliny </a:t>
            </a:r>
            <a:r>
              <a:rPr lang="pl-PL" sz="1800" dirty="0" smtClean="0"/>
              <a:t>przyczynia się do globalnych chorób metabolicznych takich jak:                                				     </a:t>
            </a:r>
            <a:r>
              <a:rPr lang="pl-PL" sz="1800" b="1" dirty="0" smtClean="0">
                <a:solidFill>
                  <a:srgbClr val="C00000"/>
                </a:solidFill>
              </a:rPr>
              <a:t>otyłość, cukrzyca, miażdżyca oraz nowotwory, możliwe są również       					zaburzenia snu. </a:t>
            </a:r>
            <a:endParaRPr lang="pl-PL" sz="18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dirty="0" smtClean="0"/>
          </a:p>
          <a:p>
            <a:pPr algn="just">
              <a:buNone/>
            </a:pPr>
            <a:endParaRPr lang="pl-PL" sz="2000" b="1" dirty="0">
              <a:solidFill>
                <a:srgbClr val="C00000"/>
              </a:solidFill>
            </a:endParaRPr>
          </a:p>
        </p:txBody>
      </p:sp>
      <p:sp>
        <p:nvSpPr>
          <p:cNvPr id="9" name="Prostokąt 8"/>
          <p:cNvSpPr/>
          <p:nvPr/>
        </p:nvSpPr>
        <p:spPr>
          <a:xfrm>
            <a:off x="442912" y="1656272"/>
            <a:ext cx="3328987" cy="3415792"/>
          </a:xfrm>
          <a:prstGeom prst="rect">
            <a:avLst/>
          </a:prstGeom>
          <a:solidFill>
            <a:schemeClr val="accent1">
              <a:lumMod val="40000"/>
              <a:lumOff val="60000"/>
            </a:schemeClr>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pole tekstowe 10"/>
          <p:cNvSpPr txBox="1"/>
          <p:nvPr/>
        </p:nvSpPr>
        <p:spPr>
          <a:xfrm>
            <a:off x="371474" y="1759790"/>
            <a:ext cx="3357563" cy="3693319"/>
          </a:xfrm>
          <a:prstGeom prst="rect">
            <a:avLst/>
          </a:prstGeom>
          <a:noFill/>
        </p:spPr>
        <p:txBody>
          <a:bodyPr wrap="square" rtlCol="0">
            <a:spAutoFit/>
          </a:bodyPr>
          <a:lstStyle/>
          <a:p>
            <a:pPr algn="ctr"/>
            <a:r>
              <a:rPr lang="pl-PL" b="1" u="sng" dirty="0" smtClean="0">
                <a:solidFill>
                  <a:srgbClr val="C00000"/>
                </a:solidFill>
              </a:rPr>
              <a:t>Otyłość</a:t>
            </a:r>
          </a:p>
          <a:p>
            <a:pPr algn="just"/>
            <a:r>
              <a:rPr lang="pl-PL" dirty="0" smtClean="0"/>
              <a:t>Choroba, na którą zapadło  </a:t>
            </a:r>
            <a:r>
              <a:rPr lang="pl-PL" b="1" dirty="0" smtClean="0"/>
              <a:t>23% kobiet i 25% mężczyzn </a:t>
            </a:r>
            <a:r>
              <a:rPr lang="pl-PL" dirty="0" smtClean="0"/>
              <a:t>(wg GUS na rok 2016) . Stan nadmiernych zapasów tłuszczowych. Nadmierne spożycie cukru przyczynia się do nadwyżki kalorycznej oraz wzmaga apetyt. Otyłość wiąże się ze zwiększonym ryzykiem śmierci z powodu chorób sercowo – naczyniowych.</a:t>
            </a:r>
          </a:p>
          <a:p>
            <a:pPr algn="ctr"/>
            <a:endParaRPr lang="pl-PL" dirty="0"/>
          </a:p>
        </p:txBody>
      </p:sp>
      <p:pic>
        <p:nvPicPr>
          <p:cNvPr id="14" name="Picture 1"/>
          <p:cNvPicPr>
            <a:picLocks noChangeAspect="1" noChangeArrowheads="1"/>
          </p:cNvPicPr>
          <p:nvPr/>
        </p:nvPicPr>
        <p:blipFill>
          <a:blip r:embed="rId2" cstate="print"/>
          <a:srcRect/>
          <a:stretch>
            <a:fillRect/>
          </a:stretch>
        </p:blipFill>
        <p:spPr bwMode="auto">
          <a:xfrm>
            <a:off x="588471" y="5154752"/>
            <a:ext cx="2254742" cy="1531798"/>
          </a:xfrm>
          <a:prstGeom prst="rect">
            <a:avLst/>
          </a:prstGeom>
          <a:noFill/>
          <a:ln w="38100">
            <a:solidFill>
              <a:schemeClr val="tx1"/>
            </a:solidFill>
            <a:miter lim="800000"/>
            <a:headEnd/>
            <a:tailEnd/>
          </a:ln>
        </p:spPr>
      </p:pic>
      <p:sp>
        <p:nvSpPr>
          <p:cNvPr id="15" name="Prostokąt 14"/>
          <p:cNvSpPr/>
          <p:nvPr/>
        </p:nvSpPr>
        <p:spPr>
          <a:xfrm>
            <a:off x="3957635" y="2122098"/>
            <a:ext cx="7946817" cy="11068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3900486" y="2071688"/>
            <a:ext cx="8021220" cy="1477328"/>
          </a:xfrm>
          <a:prstGeom prst="rect">
            <a:avLst/>
          </a:prstGeom>
          <a:noFill/>
        </p:spPr>
        <p:txBody>
          <a:bodyPr wrap="square" rtlCol="0">
            <a:spAutoFit/>
          </a:bodyPr>
          <a:lstStyle/>
          <a:p>
            <a:pPr algn="ctr"/>
            <a:r>
              <a:rPr lang="pl-PL" b="1" u="sng" dirty="0" smtClean="0">
                <a:solidFill>
                  <a:srgbClr val="C00000"/>
                </a:solidFill>
              </a:rPr>
              <a:t>Cukrzyca</a:t>
            </a:r>
          </a:p>
          <a:p>
            <a:pPr algn="just"/>
            <a:r>
              <a:rPr lang="pl-PL" dirty="0" smtClean="0"/>
              <a:t>Poważna choroba metaboliczna charakteryzująca się zwiększonym  stężeniem glukozy we krwi. W większości przypadków cukrzyca determinowana jest nadwagą  oraz dietą bogatą w cukry.</a:t>
            </a:r>
          </a:p>
          <a:p>
            <a:endParaRPr lang="pl-PL" dirty="0"/>
          </a:p>
        </p:txBody>
      </p:sp>
      <p:graphicFrame>
        <p:nvGraphicFramePr>
          <p:cNvPr id="17" name="Tabela 16"/>
          <p:cNvGraphicFramePr>
            <a:graphicFrameLocks noGrp="1"/>
          </p:cNvGraphicFramePr>
          <p:nvPr/>
        </p:nvGraphicFramePr>
        <p:xfrm>
          <a:off x="4014787" y="3700462"/>
          <a:ext cx="3186111" cy="3017520"/>
        </p:xfrm>
        <a:graphic>
          <a:graphicData uri="http://schemas.openxmlformats.org/drawingml/2006/table">
            <a:tbl>
              <a:tblPr firstRow="1" bandRow="1">
                <a:tableStyleId>{5C22544A-7EE6-4342-B048-85BDC9FD1C3A}</a:tableStyleId>
              </a:tblPr>
              <a:tblGrid>
                <a:gridCol w="903115"/>
                <a:gridCol w="1330008"/>
                <a:gridCol w="952988"/>
              </a:tblGrid>
              <a:tr h="228600">
                <a:tc>
                  <a:txBody>
                    <a:bodyPr/>
                    <a:lstStyle/>
                    <a:p>
                      <a:r>
                        <a:rPr lang="pl-PL" dirty="0" smtClean="0"/>
                        <a:t>Rok</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200" dirty="0" smtClean="0"/>
                        <a:t>Spożycie cukru/osobę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200" dirty="0" smtClean="0"/>
                        <a:t>Zgony</a:t>
                      </a:r>
                      <a:r>
                        <a:rPr lang="pl-PL" sz="1200" baseline="0" dirty="0" smtClean="0"/>
                        <a:t> na cukrzycę</a:t>
                      </a:r>
                      <a:endParaRPr lang="pl-P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44,5</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8781</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2016</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42,3</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8295</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2015</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40,5</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8249</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2014</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44,3</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6786</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2013</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41,9</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7441</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2012</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42,5</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7129</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37">
                <a:tc>
                  <a:txBody>
                    <a:bodyPr/>
                    <a:lstStyle/>
                    <a:p>
                      <a:r>
                        <a:rPr lang="pl-PL" dirty="0" smtClean="0"/>
                        <a:t>2011</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39,4</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pl-PL" dirty="0" smtClean="0"/>
                        <a:t>6766</a:t>
                      </a:r>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Strzałka w górę 17"/>
          <p:cNvSpPr/>
          <p:nvPr/>
        </p:nvSpPr>
        <p:spPr>
          <a:xfrm>
            <a:off x="7229475" y="3620130"/>
            <a:ext cx="285750" cy="30146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p:cNvSpPr txBox="1"/>
          <p:nvPr/>
        </p:nvSpPr>
        <p:spPr>
          <a:xfrm>
            <a:off x="3929063" y="3157538"/>
            <a:ext cx="3443287" cy="584775"/>
          </a:xfrm>
          <a:prstGeom prst="rect">
            <a:avLst/>
          </a:prstGeom>
          <a:noFill/>
        </p:spPr>
        <p:txBody>
          <a:bodyPr wrap="square" rtlCol="0">
            <a:spAutoFit/>
          </a:bodyPr>
          <a:lstStyle/>
          <a:p>
            <a:pPr algn="ctr"/>
            <a:r>
              <a:rPr lang="pl-PL" dirty="0" smtClean="0"/>
              <a:t> </a:t>
            </a:r>
            <a:r>
              <a:rPr lang="pl-PL" sz="1400" b="1" dirty="0" smtClean="0">
                <a:solidFill>
                  <a:srgbClr val="C00000"/>
                </a:solidFill>
              </a:rPr>
              <a:t>Spożycie cukru a liczba zgonów na cukrzycę w Polsce</a:t>
            </a:r>
            <a:endParaRPr lang="pl-PL" sz="1400" b="1" dirty="0">
              <a:solidFill>
                <a:srgbClr val="C00000"/>
              </a:solidFill>
            </a:endParaRPr>
          </a:p>
        </p:txBody>
      </p:sp>
      <p:sp>
        <p:nvSpPr>
          <p:cNvPr id="20" name="Prostokąt 19"/>
          <p:cNvSpPr/>
          <p:nvPr/>
        </p:nvSpPr>
        <p:spPr>
          <a:xfrm>
            <a:off x="7715250" y="3471863"/>
            <a:ext cx="4171950" cy="140017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7786688" y="3586162"/>
            <a:ext cx="4043362" cy="1200329"/>
          </a:xfrm>
          <a:prstGeom prst="rect">
            <a:avLst/>
          </a:prstGeom>
          <a:noFill/>
        </p:spPr>
        <p:txBody>
          <a:bodyPr wrap="square" rtlCol="0">
            <a:spAutoFit/>
          </a:bodyPr>
          <a:lstStyle/>
          <a:p>
            <a:pPr algn="ctr"/>
            <a:r>
              <a:rPr lang="pl-PL" b="1" u="sng" dirty="0" smtClean="0">
                <a:solidFill>
                  <a:srgbClr val="C00000"/>
                </a:solidFill>
              </a:rPr>
              <a:t>Miażdżyca</a:t>
            </a:r>
          </a:p>
          <a:p>
            <a:pPr algn="just"/>
            <a:r>
              <a:rPr lang="pl-PL" dirty="0" smtClean="0"/>
              <a:t>Gromadzenie się w tętnicach blaszek zawierających cholesterol, powodując usztywnienie i zwężenie tętnic.</a:t>
            </a:r>
            <a:endParaRPr lang="pl-PL" dirty="0"/>
          </a:p>
        </p:txBody>
      </p:sp>
      <p:sp>
        <p:nvSpPr>
          <p:cNvPr id="24" name="Strzałka zakrzywiona w dół 23"/>
          <p:cNvSpPr/>
          <p:nvPr/>
        </p:nvSpPr>
        <p:spPr>
          <a:xfrm rot="20702421">
            <a:off x="3569049" y="1644759"/>
            <a:ext cx="988643" cy="44107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0000"/>
              </a:solidFill>
            </a:endParaRPr>
          </a:p>
        </p:txBody>
      </p:sp>
      <p:sp>
        <p:nvSpPr>
          <p:cNvPr id="26" name="Prostokąt 25"/>
          <p:cNvSpPr/>
          <p:nvPr/>
        </p:nvSpPr>
        <p:spPr>
          <a:xfrm>
            <a:off x="8115298" y="4929187"/>
            <a:ext cx="3457575"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l-PL"/>
          </a:p>
        </p:txBody>
      </p:sp>
      <p:sp>
        <p:nvSpPr>
          <p:cNvPr id="27" name="Strzałka zakrzywiona w dół 26"/>
          <p:cNvSpPr/>
          <p:nvPr/>
        </p:nvSpPr>
        <p:spPr>
          <a:xfrm rot="3469821">
            <a:off x="10260362" y="3149710"/>
            <a:ext cx="988643" cy="44107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0000"/>
              </a:solidFill>
            </a:endParaRPr>
          </a:p>
        </p:txBody>
      </p:sp>
      <p:sp>
        <p:nvSpPr>
          <p:cNvPr id="28" name="pole tekstowe 27"/>
          <p:cNvSpPr txBox="1"/>
          <p:nvPr/>
        </p:nvSpPr>
        <p:spPr>
          <a:xfrm>
            <a:off x="8243888" y="5043487"/>
            <a:ext cx="3171825" cy="646331"/>
          </a:xfrm>
          <a:prstGeom prst="rect">
            <a:avLst/>
          </a:prstGeom>
          <a:solidFill>
            <a:schemeClr val="bg2">
              <a:lumMod val="90000"/>
            </a:schemeClr>
          </a:solidFill>
        </p:spPr>
        <p:txBody>
          <a:bodyPr wrap="square" rtlCol="0">
            <a:spAutoFit/>
          </a:bodyPr>
          <a:lstStyle/>
          <a:p>
            <a:pPr algn="ctr"/>
            <a:r>
              <a:rPr lang="pl-PL" b="1" dirty="0" smtClean="0"/>
              <a:t>Udar mózgu, choroba niedokrwienna serca</a:t>
            </a:r>
            <a:endParaRPr lang="pl-PL" b="1" dirty="0"/>
          </a:p>
        </p:txBody>
      </p:sp>
      <p:sp>
        <p:nvSpPr>
          <p:cNvPr id="25" name="Strzałka zakrzywiona w dół 24"/>
          <p:cNvSpPr/>
          <p:nvPr/>
        </p:nvSpPr>
        <p:spPr>
          <a:xfrm rot="3436858">
            <a:off x="10989715" y="4654370"/>
            <a:ext cx="1075927" cy="47777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0000"/>
              </a:solidFill>
            </a:endParaRPr>
          </a:p>
        </p:txBody>
      </p:sp>
      <p:graphicFrame>
        <p:nvGraphicFramePr>
          <p:cNvPr id="30" name="Tabela 29"/>
          <p:cNvGraphicFramePr>
            <a:graphicFrameLocks noGrp="1"/>
          </p:cNvGraphicFramePr>
          <p:nvPr/>
        </p:nvGraphicFramePr>
        <p:xfrm>
          <a:off x="7615238" y="5943600"/>
          <a:ext cx="4576762" cy="914400"/>
        </p:xfrm>
        <a:graphic>
          <a:graphicData uri="http://schemas.openxmlformats.org/drawingml/2006/table">
            <a:tbl>
              <a:tblPr>
                <a:tableStyleId>{306799F8-075E-4A3A-A7F6-7FBC6576F1A4}</a:tableStyleId>
              </a:tblPr>
              <a:tblGrid>
                <a:gridCol w="4576762"/>
              </a:tblGrid>
              <a:tr h="740093">
                <a:tc>
                  <a:txBody>
                    <a:bodyPr/>
                    <a:lstStyle/>
                    <a:p>
                      <a:pPr algn="ctr"/>
                      <a:r>
                        <a:rPr lang="pl-PL" b="1" dirty="0" smtClean="0">
                          <a:solidFill>
                            <a:schemeClr val="tx1"/>
                          </a:solidFill>
                        </a:rPr>
                        <a:t>98</a:t>
                      </a:r>
                      <a:r>
                        <a:rPr lang="pl-PL" b="1" baseline="0" dirty="0" smtClean="0">
                          <a:solidFill>
                            <a:schemeClr val="tx1"/>
                          </a:solidFill>
                        </a:rPr>
                        <a:t> % z moich kolegów i koleżanek deklaruje, że zdaje sobie sprawę z wyżej wymienionych  zagrożeń.</a:t>
                      </a:r>
                    </a:p>
                  </a:txBody>
                  <a:tcPr>
                    <a:solidFill>
                      <a:srgbClr val="00B050"/>
                    </a:solidFill>
                  </a:tcPr>
                </a:tc>
              </a:tr>
            </a:tbl>
          </a:graphicData>
        </a:graphic>
      </p:graphicFrame>
      <p:sp>
        <p:nvSpPr>
          <p:cNvPr id="29" name="pole tekstowe 28"/>
          <p:cNvSpPr txBox="1"/>
          <p:nvPr/>
        </p:nvSpPr>
        <p:spPr>
          <a:xfrm>
            <a:off x="3879669" y="6635931"/>
            <a:ext cx="1672045" cy="261610"/>
          </a:xfrm>
          <a:prstGeom prst="rect">
            <a:avLst/>
          </a:prstGeom>
          <a:noFill/>
        </p:spPr>
        <p:txBody>
          <a:bodyPr wrap="square" rtlCol="0">
            <a:spAutoFit/>
          </a:bodyPr>
          <a:lstStyle/>
          <a:p>
            <a:r>
              <a:rPr lang="pl-PL" sz="1100" dirty="0" smtClean="0"/>
              <a:t>Źródło: GUS</a:t>
            </a:r>
            <a:endParaRPr lang="pl-PL" sz="1100" dirty="0"/>
          </a:p>
        </p:txBody>
      </p:sp>
    </p:spTree>
    <p:extLst>
      <p:ext uri="{BB962C8B-B14F-4D97-AF65-F5344CB8AC3E}">
        <p14:creationId xmlns:p14="http://schemas.microsoft.com/office/powerpoint/2010/main" val="3090740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icFrameVTI">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16539</TotalTime>
  <Words>4021</Words>
  <Application>Microsoft Office PowerPoint</Application>
  <PresentationFormat>Panoramiczny</PresentationFormat>
  <Paragraphs>378</Paragraphs>
  <Slides>25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25</vt:i4>
      </vt:variant>
    </vt:vector>
  </HeadingPairs>
  <TitlesOfParts>
    <vt:vector size="32" baseType="lpstr">
      <vt:lpstr>Arial</vt:lpstr>
      <vt:lpstr>Calibri</vt:lpstr>
      <vt:lpstr>Gill Sans MT</vt:lpstr>
      <vt:lpstr>Goudy Old Style</vt:lpstr>
      <vt:lpstr>Times New Roman</vt:lpstr>
      <vt:lpstr>Wingdings</vt:lpstr>
      <vt:lpstr>ClassicFrameVTI</vt:lpstr>
      <vt:lpstr>CUKIER STOŁOWY- PRZYJACIEL CZY WRÓG?  </vt:lpstr>
      <vt:lpstr>Prezentacja programu PowerPoint</vt:lpstr>
      <vt:lpstr>Zacznijmy od definicji…</vt:lpstr>
      <vt:lpstr>Prezentacja programu PowerPoint</vt:lpstr>
      <vt:lpstr>Prezentacja programu PowerPoint</vt:lpstr>
      <vt:lpstr>Prezentacja programu PowerPoint</vt:lpstr>
      <vt:lpstr>SPOŻYCIE CUKRU</vt:lpstr>
      <vt:lpstr>Prezentacja programu PowerPoint</vt:lpstr>
      <vt:lpstr> negatywny Wpływ cukru na organizm człowieka</vt:lpstr>
      <vt:lpstr>CUKRZYCA W LICZBACH  </vt:lpstr>
      <vt:lpstr>Prezentacja programu PowerPoint</vt:lpstr>
      <vt:lpstr>Prezentacja programu PowerPoint</vt:lpstr>
      <vt:lpstr>Zamienniki cukru</vt:lpstr>
      <vt:lpstr>Prezentacja programu PowerPoint</vt:lpstr>
      <vt:lpstr>Cukier nie jedno ma imię czyli zastosowania cukru</vt:lpstr>
      <vt:lpstr> spis treści</vt:lpstr>
      <vt:lpstr>Prezentacja programu PowerPoint</vt:lpstr>
      <vt:lpstr>Wpływ przemysłu cukrowniczego na środowisko</vt:lpstr>
      <vt:lpstr>Gorzka cena słodyczy czyli podatek cukrowy</vt:lpstr>
      <vt:lpstr>PODSUMOWANIE</vt:lpstr>
      <vt:lpstr>POSDUMOWANIE c.d.</vt:lpstr>
      <vt:lpstr>Prezentacja programu PowerPoint</vt:lpstr>
      <vt:lpstr>    ŹRÓDŁA</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Norbert</dc:creator>
  <cp:lastModifiedBy>i.szlagowska</cp:lastModifiedBy>
  <cp:revision>930</cp:revision>
  <dcterms:created xsi:type="dcterms:W3CDTF">2021-02-16T20:32:37Z</dcterms:created>
  <dcterms:modified xsi:type="dcterms:W3CDTF">2021-03-02T08:27:36Z</dcterms:modified>
</cp:coreProperties>
</file>