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66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2C9B2-ABB9-4DB5-BCE6-1D878A3F42F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A0ED9E-46A4-4EBC-9107-4BCFCBE86912}">
      <dgm:prSet/>
      <dgm:spPr/>
      <dgm:t>
        <a:bodyPr/>
        <a:lstStyle/>
        <a:p>
          <a:r>
            <a:rPr lang="pl-PL" dirty="0"/>
            <a:t>Wyrzucając jedzenie nie tylko je marnujemy, ale jeszcze wodę, energię oraz surowce wykorzystane na produkcję.</a:t>
          </a:r>
          <a:endParaRPr lang="en-US" dirty="0"/>
        </a:p>
      </dgm:t>
    </dgm:pt>
    <dgm:pt modelId="{C7B638B6-6B8D-4733-8864-6676AD141375}" type="parTrans" cxnId="{D8B51C12-CAAF-40D8-8ECD-3FF4D7467950}">
      <dgm:prSet/>
      <dgm:spPr/>
      <dgm:t>
        <a:bodyPr/>
        <a:lstStyle/>
        <a:p>
          <a:endParaRPr lang="en-US"/>
        </a:p>
      </dgm:t>
    </dgm:pt>
    <dgm:pt modelId="{FE0DA520-191A-4850-B2E7-7C8DFB0F9618}" type="sibTrans" cxnId="{D8B51C12-CAAF-40D8-8ECD-3FF4D7467950}">
      <dgm:prSet/>
      <dgm:spPr/>
      <dgm:t>
        <a:bodyPr/>
        <a:lstStyle/>
        <a:p>
          <a:endParaRPr lang="en-US"/>
        </a:p>
      </dgm:t>
    </dgm:pt>
    <dgm:pt modelId="{9984F11C-D165-44B0-8051-0E680A25AF2C}">
      <dgm:prSet/>
      <dgm:spPr/>
      <dgm:t>
        <a:bodyPr/>
        <a:lstStyle/>
        <a:p>
          <a:r>
            <a:rPr lang="pl-PL" dirty="0"/>
            <a:t>Kupując wodę w jednorazowych butelkach zamiast </a:t>
          </a:r>
          <a:br>
            <a:rPr lang="pl-PL" dirty="0"/>
          </a:br>
          <a:r>
            <a:rPr lang="pl-PL" dirty="0"/>
            <a:t>w butelkach z filtrem zaśmiecamy naszą planetę </a:t>
          </a:r>
          <a:br>
            <a:rPr lang="pl-PL" dirty="0"/>
          </a:br>
          <a:r>
            <a:rPr lang="pl-PL" dirty="0"/>
            <a:t>i przyczyniamy się do globalnego ocieplenia.</a:t>
          </a:r>
          <a:endParaRPr lang="en-US" dirty="0"/>
        </a:p>
      </dgm:t>
    </dgm:pt>
    <dgm:pt modelId="{A0A0FB4C-63F2-4F3A-ABDA-D58F8450C8AD}" type="parTrans" cxnId="{26916EB1-797F-4114-868A-692723DA7646}">
      <dgm:prSet/>
      <dgm:spPr/>
      <dgm:t>
        <a:bodyPr/>
        <a:lstStyle/>
        <a:p>
          <a:endParaRPr lang="en-US"/>
        </a:p>
      </dgm:t>
    </dgm:pt>
    <dgm:pt modelId="{E3BC67D9-F1A4-4061-BE4B-F80897ADBEB4}" type="sibTrans" cxnId="{26916EB1-797F-4114-868A-692723DA7646}">
      <dgm:prSet/>
      <dgm:spPr/>
      <dgm:t>
        <a:bodyPr/>
        <a:lstStyle/>
        <a:p>
          <a:endParaRPr lang="en-US"/>
        </a:p>
      </dgm:t>
    </dgm:pt>
    <dgm:pt modelId="{9EFACA67-65EE-413A-B37A-EA7E56FA1477}">
      <dgm:prSet/>
      <dgm:spPr/>
      <dgm:t>
        <a:bodyPr/>
        <a:lstStyle/>
        <a:p>
          <a:r>
            <a:rPr lang="pl-PL" dirty="0"/>
            <a:t>Jednosezonowe ubrania kupujmy  w sklepach z odzieżą używaną lub w aplikacjach (np. </a:t>
          </a:r>
          <a:r>
            <a:rPr lang="pl-PL" dirty="0" err="1"/>
            <a:t>Vinted</a:t>
          </a:r>
          <a:r>
            <a:rPr lang="pl-PL" dirty="0"/>
            <a:t>, Allegro czy OLX), gdzie są wystawiane do sprzedaży przez inne osoby.</a:t>
          </a:r>
          <a:endParaRPr lang="en-US" dirty="0"/>
        </a:p>
      </dgm:t>
    </dgm:pt>
    <dgm:pt modelId="{D214117C-121D-4439-8F70-C55BC6CE87E2}" type="parTrans" cxnId="{A24A0CF5-AA78-4107-9B39-40BCCB9514F2}">
      <dgm:prSet/>
      <dgm:spPr/>
      <dgm:t>
        <a:bodyPr/>
        <a:lstStyle/>
        <a:p>
          <a:endParaRPr lang="en-US"/>
        </a:p>
      </dgm:t>
    </dgm:pt>
    <dgm:pt modelId="{812F0A10-96BF-4F59-898B-336940B1D4CA}" type="sibTrans" cxnId="{A24A0CF5-AA78-4107-9B39-40BCCB9514F2}">
      <dgm:prSet/>
      <dgm:spPr/>
      <dgm:t>
        <a:bodyPr/>
        <a:lstStyle/>
        <a:p>
          <a:endParaRPr lang="en-US"/>
        </a:p>
      </dgm:t>
    </dgm:pt>
    <dgm:pt modelId="{EB8FD8BA-CC46-47D5-8D1C-FBB0B9FF6BC7}">
      <dgm:prSet/>
      <dgm:spPr/>
      <dgm:t>
        <a:bodyPr/>
        <a:lstStyle/>
        <a:p>
          <a:r>
            <a:rPr lang="pl-PL" dirty="0"/>
            <a:t>Ubrania dla noworodków możemy pożyczyć od rodziny bądź kupić w sklepach wyżej wymienionych, gdyż takie dzieci szybko rosną i te ciuszki wystarczą na krótki czas. Oszczędzamy tym samym nasze pieniądze oraz planetę.</a:t>
          </a:r>
          <a:endParaRPr lang="en-US" dirty="0"/>
        </a:p>
      </dgm:t>
    </dgm:pt>
    <dgm:pt modelId="{25645CE2-9A82-4654-9FB2-65A420DD6E2D}" type="parTrans" cxnId="{866DA815-FCFC-4885-9103-6F310F667288}">
      <dgm:prSet/>
      <dgm:spPr/>
      <dgm:t>
        <a:bodyPr/>
        <a:lstStyle/>
        <a:p>
          <a:endParaRPr lang="en-US"/>
        </a:p>
      </dgm:t>
    </dgm:pt>
    <dgm:pt modelId="{62AAA0F8-F7A4-4C2B-A68A-7A3C7C38892B}" type="sibTrans" cxnId="{866DA815-FCFC-4885-9103-6F310F667288}">
      <dgm:prSet/>
      <dgm:spPr/>
      <dgm:t>
        <a:bodyPr/>
        <a:lstStyle/>
        <a:p>
          <a:endParaRPr lang="en-US"/>
        </a:p>
      </dgm:t>
    </dgm:pt>
    <dgm:pt modelId="{9AA0166C-6A4F-4BEE-BCD3-F25C8587F6BD}" type="pres">
      <dgm:prSet presAssocID="{82F2C9B2-ABB9-4DB5-BCE6-1D878A3F42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5D0CF3E-FE87-42CB-AE27-2AB5E23D8C31}" type="pres">
      <dgm:prSet presAssocID="{F1A0ED9E-46A4-4EBC-9107-4BCFCBE869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D2F558-0C23-4D40-8411-D41886373EC7}" type="pres">
      <dgm:prSet presAssocID="{FE0DA520-191A-4850-B2E7-7C8DFB0F9618}" presName="spacer" presStyleCnt="0"/>
      <dgm:spPr/>
    </dgm:pt>
    <dgm:pt modelId="{B7291558-B31E-47D5-BEB8-7A8CC1F085FF}" type="pres">
      <dgm:prSet presAssocID="{9984F11C-D165-44B0-8051-0E680A25AF2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76D5FF-9A9C-475E-9F8E-266135DD552D}" type="pres">
      <dgm:prSet presAssocID="{E3BC67D9-F1A4-4061-BE4B-F80897ADBEB4}" presName="spacer" presStyleCnt="0"/>
      <dgm:spPr/>
    </dgm:pt>
    <dgm:pt modelId="{2508AE45-5B83-4751-86F0-32D736EA45CC}" type="pres">
      <dgm:prSet presAssocID="{9EFACA67-65EE-413A-B37A-EA7E56FA147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FDBB2C-BD30-45DD-86E7-BFFFE966178C}" type="pres">
      <dgm:prSet presAssocID="{812F0A10-96BF-4F59-898B-336940B1D4CA}" presName="spacer" presStyleCnt="0"/>
      <dgm:spPr/>
    </dgm:pt>
    <dgm:pt modelId="{075F6ECF-90FD-4625-8E26-1101EF53D65D}" type="pres">
      <dgm:prSet presAssocID="{EB8FD8BA-CC46-47D5-8D1C-FBB0B9FF6B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66DA815-FCFC-4885-9103-6F310F667288}" srcId="{82F2C9B2-ABB9-4DB5-BCE6-1D878A3F42F5}" destId="{EB8FD8BA-CC46-47D5-8D1C-FBB0B9FF6BC7}" srcOrd="3" destOrd="0" parTransId="{25645CE2-9A82-4654-9FB2-65A420DD6E2D}" sibTransId="{62AAA0F8-F7A4-4C2B-A68A-7A3C7C38892B}"/>
    <dgm:cxn modelId="{2A2B25BD-0270-43EF-8526-2AA143083433}" type="presOf" srcId="{EB8FD8BA-CC46-47D5-8D1C-FBB0B9FF6BC7}" destId="{075F6ECF-90FD-4625-8E26-1101EF53D65D}" srcOrd="0" destOrd="0" presId="urn:microsoft.com/office/officeart/2005/8/layout/vList2"/>
    <dgm:cxn modelId="{26916EB1-797F-4114-868A-692723DA7646}" srcId="{82F2C9B2-ABB9-4DB5-BCE6-1D878A3F42F5}" destId="{9984F11C-D165-44B0-8051-0E680A25AF2C}" srcOrd="1" destOrd="0" parTransId="{A0A0FB4C-63F2-4F3A-ABDA-D58F8450C8AD}" sibTransId="{E3BC67D9-F1A4-4061-BE4B-F80897ADBEB4}"/>
    <dgm:cxn modelId="{8D8CBEF1-421F-44DE-82B4-704880C9957D}" type="presOf" srcId="{9984F11C-D165-44B0-8051-0E680A25AF2C}" destId="{B7291558-B31E-47D5-BEB8-7A8CC1F085FF}" srcOrd="0" destOrd="0" presId="urn:microsoft.com/office/officeart/2005/8/layout/vList2"/>
    <dgm:cxn modelId="{13E0D94F-DF1C-48BE-AD95-81F6EB48A1C9}" type="presOf" srcId="{F1A0ED9E-46A4-4EBC-9107-4BCFCBE86912}" destId="{75D0CF3E-FE87-42CB-AE27-2AB5E23D8C31}" srcOrd="0" destOrd="0" presId="urn:microsoft.com/office/officeart/2005/8/layout/vList2"/>
    <dgm:cxn modelId="{94F6E161-2FD7-4DCE-8D9C-BD8D8AD12738}" type="presOf" srcId="{9EFACA67-65EE-413A-B37A-EA7E56FA1477}" destId="{2508AE45-5B83-4751-86F0-32D736EA45CC}" srcOrd="0" destOrd="0" presId="urn:microsoft.com/office/officeart/2005/8/layout/vList2"/>
    <dgm:cxn modelId="{D8B51C12-CAAF-40D8-8ECD-3FF4D7467950}" srcId="{82F2C9B2-ABB9-4DB5-BCE6-1D878A3F42F5}" destId="{F1A0ED9E-46A4-4EBC-9107-4BCFCBE86912}" srcOrd="0" destOrd="0" parTransId="{C7B638B6-6B8D-4733-8864-6676AD141375}" sibTransId="{FE0DA520-191A-4850-B2E7-7C8DFB0F9618}"/>
    <dgm:cxn modelId="{144A5091-4E5F-4711-9248-9AF5206DF34E}" type="presOf" srcId="{82F2C9B2-ABB9-4DB5-BCE6-1D878A3F42F5}" destId="{9AA0166C-6A4F-4BEE-BCD3-F25C8587F6BD}" srcOrd="0" destOrd="0" presId="urn:microsoft.com/office/officeart/2005/8/layout/vList2"/>
    <dgm:cxn modelId="{A24A0CF5-AA78-4107-9B39-40BCCB9514F2}" srcId="{82F2C9B2-ABB9-4DB5-BCE6-1D878A3F42F5}" destId="{9EFACA67-65EE-413A-B37A-EA7E56FA1477}" srcOrd="2" destOrd="0" parTransId="{D214117C-121D-4439-8F70-C55BC6CE87E2}" sibTransId="{812F0A10-96BF-4F59-898B-336940B1D4CA}"/>
    <dgm:cxn modelId="{5E6D349C-9909-4F81-993B-289591408581}" type="presParOf" srcId="{9AA0166C-6A4F-4BEE-BCD3-F25C8587F6BD}" destId="{75D0CF3E-FE87-42CB-AE27-2AB5E23D8C31}" srcOrd="0" destOrd="0" presId="urn:microsoft.com/office/officeart/2005/8/layout/vList2"/>
    <dgm:cxn modelId="{3E6D40F6-E653-4378-B376-B6DC22701ADD}" type="presParOf" srcId="{9AA0166C-6A4F-4BEE-BCD3-F25C8587F6BD}" destId="{E6D2F558-0C23-4D40-8411-D41886373EC7}" srcOrd="1" destOrd="0" presId="urn:microsoft.com/office/officeart/2005/8/layout/vList2"/>
    <dgm:cxn modelId="{76D36FB0-18EE-4B9C-87F4-BF8C98E478A0}" type="presParOf" srcId="{9AA0166C-6A4F-4BEE-BCD3-F25C8587F6BD}" destId="{B7291558-B31E-47D5-BEB8-7A8CC1F085FF}" srcOrd="2" destOrd="0" presId="urn:microsoft.com/office/officeart/2005/8/layout/vList2"/>
    <dgm:cxn modelId="{6A9CC492-2401-4C09-94DA-602082F2A9C4}" type="presParOf" srcId="{9AA0166C-6A4F-4BEE-BCD3-F25C8587F6BD}" destId="{0676D5FF-9A9C-475E-9F8E-266135DD552D}" srcOrd="3" destOrd="0" presId="urn:microsoft.com/office/officeart/2005/8/layout/vList2"/>
    <dgm:cxn modelId="{B7147D8D-FAE1-4DA5-9F02-4BFF92538C64}" type="presParOf" srcId="{9AA0166C-6A4F-4BEE-BCD3-F25C8587F6BD}" destId="{2508AE45-5B83-4751-86F0-32D736EA45CC}" srcOrd="4" destOrd="0" presId="urn:microsoft.com/office/officeart/2005/8/layout/vList2"/>
    <dgm:cxn modelId="{8515EB2E-F4EB-4C2E-BA41-AD61F2AF9EC5}" type="presParOf" srcId="{9AA0166C-6A4F-4BEE-BCD3-F25C8587F6BD}" destId="{80FDBB2C-BD30-45DD-86E7-BFFFE966178C}" srcOrd="5" destOrd="0" presId="urn:microsoft.com/office/officeart/2005/8/layout/vList2"/>
    <dgm:cxn modelId="{759BA72A-731F-4A3C-B90D-593DEE0587E4}" type="presParOf" srcId="{9AA0166C-6A4F-4BEE-BCD3-F25C8587F6BD}" destId="{075F6ECF-90FD-4625-8E26-1101EF53D6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9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8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0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0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3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4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6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4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7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60">
            <a:extLst>
              <a:ext uri="{FF2B5EF4-FFF2-40B4-BE49-F238E27FC236}">
                <a16:creationId xmlns:a16="http://schemas.microsoft.com/office/drawing/2014/main" xmlns="" id="{DE61FBD7-E37C-4B38-BE44-A6D4978D7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8" name="Rectangle 62">
            <a:extLst>
              <a:ext uri="{FF2B5EF4-FFF2-40B4-BE49-F238E27FC236}">
                <a16:creationId xmlns:a16="http://schemas.microsoft.com/office/drawing/2014/main" xmlns="" id="{392BFCFE-FD78-4EDF-BEFE-CC444DC5F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9" name="Group 64">
            <a:extLst>
              <a:ext uri="{FF2B5EF4-FFF2-40B4-BE49-F238E27FC236}">
                <a16:creationId xmlns:a16="http://schemas.microsoft.com/office/drawing/2014/main" xmlns="" id="{685AEA58-5A10-44F4-82DC-B26FCDA95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31B764A7-7C08-4BBD-B1F8-BB1F928FE1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D2AF11BB-0B0F-4D10-83F3-09651E4424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80" name="Rectangle 68">
            <a:extLst>
              <a:ext uri="{FF2B5EF4-FFF2-40B4-BE49-F238E27FC236}">
                <a16:creationId xmlns:a16="http://schemas.microsoft.com/office/drawing/2014/main" xmlns="" id="{83018268-9FAC-4D8E-B7E6-23850B4D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70">
            <a:extLst>
              <a:ext uri="{FF2B5EF4-FFF2-40B4-BE49-F238E27FC236}">
                <a16:creationId xmlns:a16="http://schemas.microsoft.com/office/drawing/2014/main" xmlns="" id="{8914A81D-6377-4BC6-9AE1-72200DA77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40259" y="1066800"/>
            <a:ext cx="5560541" cy="2833528"/>
          </a:xfrm>
        </p:spPr>
        <p:txBody>
          <a:bodyPr anchor="b">
            <a:normAutofit/>
          </a:bodyPr>
          <a:lstStyle/>
          <a:p>
            <a:r>
              <a:rPr lang="pl-PL" sz="4000" dirty="0">
                <a:latin typeface="Baguet Script"/>
                <a:ea typeface="+mj-lt"/>
                <a:cs typeface="+mj-lt"/>
              </a:rPr>
              <a:t> </a:t>
            </a:r>
            <a:r>
              <a:rPr lang="pl-PL" sz="3900" dirty="0">
                <a:latin typeface="Baguet Script"/>
                <a:ea typeface="+mj-lt"/>
                <a:cs typeface="+mj-lt"/>
              </a:rPr>
              <a:t>Racjonalnie zasobami </a:t>
            </a:r>
            <a:br>
              <a:rPr lang="pl-PL" sz="3900" dirty="0">
                <a:latin typeface="Baguet Script"/>
                <a:ea typeface="+mj-lt"/>
                <a:cs typeface="+mj-lt"/>
              </a:rPr>
            </a:br>
            <a:r>
              <a:rPr lang="pl-PL" sz="3900" dirty="0">
                <a:latin typeface="Baguet Script"/>
                <a:ea typeface="+mj-lt"/>
                <a:cs typeface="+mj-lt"/>
              </a:rPr>
              <a:t>gospodaruję - niczego nie marnuję</a:t>
            </a:r>
            <a:endParaRPr lang="pl-PL" sz="3900" dirty="0">
              <a:latin typeface="Baguet Scrip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6799" y="4074784"/>
            <a:ext cx="5333999" cy="1640216"/>
          </a:xfrm>
        </p:spPr>
        <p:txBody>
          <a:bodyPr anchor="t">
            <a:normAutofit/>
          </a:bodyPr>
          <a:lstStyle/>
          <a:p>
            <a:pPr>
              <a:lnSpc>
                <a:spcPct val="125000"/>
              </a:lnSpc>
            </a:pPr>
            <a:r>
              <a:rPr lang="pl-PL" sz="1600" dirty="0">
                <a:ea typeface="+mn-lt"/>
                <a:cs typeface="+mn-lt"/>
              </a:rPr>
              <a:t>Antonina Piotrowska kl. 8</a:t>
            </a:r>
            <a:endParaRPr lang="en-US" sz="1600" dirty="0">
              <a:ea typeface="+mn-lt"/>
              <a:cs typeface="+mn-lt"/>
            </a:endParaRPr>
          </a:p>
          <a:p>
            <a:pPr>
              <a:lnSpc>
                <a:spcPct val="125000"/>
              </a:lnSpc>
            </a:pPr>
            <a:r>
              <a:rPr lang="pl-PL" sz="1600" dirty="0">
                <a:ea typeface="+mn-lt"/>
                <a:cs typeface="+mn-lt"/>
              </a:rPr>
              <a:t>Szkoła Podstawowa im. Jana Pawła II w Prokowie</a:t>
            </a:r>
            <a:endParaRPr lang="pl-PL" sz="1600" dirty="0"/>
          </a:p>
        </p:txBody>
      </p:sp>
      <p:pic>
        <p:nvPicPr>
          <p:cNvPr id="31" name="Obraz 39" descr="Obraz zawierający tekst, niebo, drzewo, osoba&#10;&#10;Opis wygenerowany automatycznie">
            <a:extLst>
              <a:ext uri="{FF2B5EF4-FFF2-40B4-BE49-F238E27FC236}">
                <a16:creationId xmlns:a16="http://schemas.microsoft.com/office/drawing/2014/main" xmlns="" id="{8EF276CA-4CA1-47D1-B256-CB682F871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8" r="6790" b="3"/>
          <a:stretch/>
        </p:blipFill>
        <p:spPr>
          <a:xfrm>
            <a:off x="6789671" y="685800"/>
            <a:ext cx="473559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xmlns="" id="{A4FB2F27-3F7D-440E-A905-86607A926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xmlns="" id="{AF678C14-A033-4139-BCA9-8382B03964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C2D5331B-6E57-4C50-8FBB-431781288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4DECDA-BB12-4AB4-A227-619D1089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94" y="153429"/>
            <a:ext cx="5332506" cy="176867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ea typeface="+mj-lt"/>
                <a:cs typeface="+mj-lt"/>
              </a:rPr>
              <a:t>Jak</a:t>
            </a:r>
            <a:r>
              <a:rPr lang="pl-PL" dirty="0">
                <a:solidFill>
                  <a:srgbClr val="FFFFFF"/>
                </a:solidFill>
                <a:latin typeface="Arabic Typesetting"/>
                <a:ea typeface="+mj-lt"/>
                <a:cs typeface="+mj-lt"/>
              </a:rPr>
              <a:t> oszczędzać wodę ?</a:t>
            </a:r>
            <a:endParaRPr lang="pl-PL" dirty="0">
              <a:solidFill>
                <a:srgbClr val="FFFFFF"/>
              </a:solidFill>
              <a:latin typeface="Arabic Typesetting"/>
            </a:endParaRPr>
          </a:p>
        </p:txBody>
      </p:sp>
      <p:pic>
        <p:nvPicPr>
          <p:cNvPr id="4" name="Obraz 4" descr="Obraz zawierający kontener, zielony, napoje, szkło&#10;&#10;Opis wygenerowany automatycznie">
            <a:extLst>
              <a:ext uri="{FF2B5EF4-FFF2-40B4-BE49-F238E27FC236}">
                <a16:creationId xmlns:a16="http://schemas.microsoft.com/office/drawing/2014/main" xmlns="" id="{9D0BD5BB-1A5E-4114-B851-455E04770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36" r="8500" b="-1"/>
          <a:stretch/>
        </p:blipFill>
        <p:spPr>
          <a:xfrm>
            <a:off x="-1" y="10"/>
            <a:ext cx="5985983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4A40E9D-B0FA-4A78-B58C-87A64C4FD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CEBF341-3BD6-4B3B-9B47-1FCC74EB70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078DAA6-6247-4C19-B6CD-81D79702EC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5AB96FF-F454-4EB2-A391-89906CD3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676" y="1848654"/>
            <a:ext cx="6106491" cy="4974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9410" indent="-359410"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ea typeface="+mn-lt"/>
                <a:cs typeface="+mn-lt"/>
              </a:rPr>
              <a:t>Zamiast brać długie kąpiele bierz prysznice, które marnują mniej wody.</a:t>
            </a:r>
            <a:endParaRPr lang="en-US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ea typeface="+mn-lt"/>
                <a:cs typeface="+mn-lt"/>
              </a:rPr>
              <a:t>Gdy myjesz zęby zakręcaj wodę. </a:t>
            </a:r>
            <a:endParaRPr lang="en-US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ea typeface="+mn-lt"/>
                <a:cs typeface="+mn-lt"/>
              </a:rPr>
              <a:t>Wymieniaj wszystkie nieszczelne rzeczy.</a:t>
            </a:r>
            <a:endParaRPr lang="en-US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ea typeface="+mn-lt"/>
                <a:cs typeface="+mn-lt"/>
              </a:rPr>
              <a:t>Włączaj zmywarkę lub pralkę dopiero gdy będą pełne.</a:t>
            </a:r>
            <a:endParaRPr lang="en-US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ea typeface="+mn-lt"/>
                <a:cs typeface="+mn-lt"/>
              </a:rPr>
              <a:t>Zbieraj deszczówkę do podlewania roślin .</a:t>
            </a:r>
            <a:endParaRPr lang="en-US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ea typeface="+mn-lt"/>
                <a:cs typeface="+mn-lt"/>
              </a:rPr>
              <a:t>Woda po umyciu rąk lub naczyń to dobry sposób na mszyce i chwasty w ogrodzie. Jeśli stosujesz detergenty na bazie naturalnych składników, możesz jej użyć do trawy i kwiatów domowych.</a:t>
            </a:r>
            <a:endParaRPr lang="en-US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ea typeface="+mn-lt"/>
                <a:cs typeface="+mn-lt"/>
              </a:rPr>
              <a:t>Zakręcaj zawory wody przed dłuższymi wyjazdami.</a:t>
            </a:r>
            <a:endParaRPr lang="en-US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ea typeface="+mn-lt"/>
                <a:cs typeface="+mn-lt"/>
              </a:rPr>
              <a:t>Nie wyrzucaj do toalety resztek żywności, ręczników papierowych, odpadów higienicznych, soczewek kontaktowych, gdyż mogą zmniejszyć drożność  w rurach odpływowych.</a:t>
            </a:r>
            <a:endParaRPr lang="en-US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359410" indent="-359410"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ea typeface="+mn-lt"/>
                <a:cs typeface="+mn-lt"/>
              </a:rPr>
              <a:t>Zamiast kupować wodę w butelkach filtrujmy ją w domu  specjalnymi kranami i dzbankami z filtrem.</a:t>
            </a:r>
            <a:endParaRPr lang="pl-PL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2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xmlns="" id="{A4FB2F27-3F7D-440E-A905-86607A926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AF678C14-A033-4139-BCA9-8382B03964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xmlns="" id="{3489A2D2-B3AA-488C-B20E-15DBB97548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C8EAD1A-FDD8-42C1-BC99-CCB0CC628B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897C8CE-9AE7-4BB3-B76A-13264EA74A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316F4C-1F58-45F5-AADF-51C08251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10606072" cy="1900861"/>
          </a:xfrm>
        </p:spPr>
        <p:txBody>
          <a:bodyPr>
            <a:normAutofit/>
          </a:bodyPr>
          <a:lstStyle/>
          <a:p>
            <a:r>
              <a:rPr lang="pl-PL" dirty="0" err="1">
                <a:latin typeface="Arabic Typesetting"/>
                <a:cs typeface="Sabon Next LT"/>
              </a:rPr>
              <a:t>Fotowoltaika</a:t>
            </a:r>
            <a:r>
              <a:rPr lang="pl-PL" dirty="0">
                <a:latin typeface="Arabic Typesetting"/>
                <a:cs typeface="Sabon Next LT"/>
              </a:rPr>
              <a:t>, czyli ekologiczne pozyskiwanie prądu</a:t>
            </a:r>
            <a:endParaRPr lang="pl-PL" dirty="0">
              <a:latin typeface="Arabic Typesetting"/>
            </a:endParaRP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xmlns="" id="{E0C3E11F-613F-4157-86F2-C7C6F2A18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2"/>
            <a:ext cx="4647901" cy="34238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 </a:t>
            </a:r>
            <a:r>
              <a:rPr lang="pl-PL" sz="1800" dirty="0">
                <a:ea typeface="+mn-lt"/>
                <a:cs typeface="+mn-lt"/>
              </a:rPr>
              <a:t>Promieniowanie słoneczne jest zbierane za pomocą paneli fotowoltaicznych. Następnie wygenerowany prąd trafia do inwertera, gdzie następuje jego przekształcenie w prąd zmienny, który może zasilać np. cały dom.</a:t>
            </a:r>
          </a:p>
          <a:p>
            <a:r>
              <a:rPr lang="pl-PL" sz="1800" dirty="0"/>
              <a:t>Nie emituje spalin do otoczenia </a:t>
            </a:r>
          </a:p>
          <a:p>
            <a:r>
              <a:rPr lang="pl-PL" sz="1800" dirty="0"/>
              <a:t>Niewyczerpalne źródło energii 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49AE3860-9D16-4591-A2CB-13A1B205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5116"/>
          <a:stretch/>
        </p:blipFill>
        <p:spPr>
          <a:xfrm>
            <a:off x="6626806" y="2590801"/>
            <a:ext cx="4817466" cy="3423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1889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BADB362-9771-4A3C-B9E5-6777F34C5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7DB88E-0EE9-41F7-8FD5-2B754CCB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94623"/>
            <a:ext cx="10666990" cy="21310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600" dirty="0">
                <a:cs typeface="Sabon Next LT"/>
              </a:rPr>
              <a:t>Porównanie emitowania CO2 </a:t>
            </a:r>
            <a:br>
              <a:rPr lang="pl-PL" sz="3600" dirty="0">
                <a:cs typeface="Sabon Next LT"/>
              </a:rPr>
            </a:br>
            <a:r>
              <a:rPr lang="pl-PL" sz="3600" dirty="0">
                <a:cs typeface="Sabon Next LT"/>
              </a:rPr>
              <a:t>w elektrowniach cieplnych i fotowoltaicznych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44D4363-EDF7-455D-B83A-9343AD20F5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64248C9-9186-4DBE-9F5D-F02133F84F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38935880-05FC-4BA7-B658-EB15C94235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9799A98E-DA00-4A6E-8F55-71FAF0CF6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82" y="2667000"/>
            <a:ext cx="4656100" cy="3638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10">
            <a:extLst>
              <a:ext uri="{FF2B5EF4-FFF2-40B4-BE49-F238E27FC236}">
                <a16:creationId xmlns:a16="http://schemas.microsoft.com/office/drawing/2014/main" xmlns="" id="{13113212-4B7A-498B-B364-6A93FF356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54669" y="2667000"/>
            <a:ext cx="4851213" cy="3638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0242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50C343-4CAA-4527-A92A-63912FD8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Arabic Typesetting"/>
                <a:ea typeface="+mj-lt"/>
                <a:cs typeface="+mj-lt"/>
              </a:rPr>
              <a:t>Moje pomysły, jak powstrzymać nadmierne marnowanie zasobami:</a:t>
            </a:r>
            <a:endParaRPr lang="pl-PL" dirty="0">
              <a:latin typeface="Arabic Typesetting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B365C6A-9247-41D6-8FD9-D6C084AF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W sklepach powinny być oddzielone strefy z jedzeniem, któremu kończy się data ważności lub wygląda brzydko. Takie produkty powinny być na przykład przecenione. </a:t>
            </a:r>
          </a:p>
          <a:p>
            <a:r>
              <a:rPr lang="pl-PL" dirty="0"/>
              <a:t>W szkołach za np. segregowanie śmieci lub inne proekologiczne zachowanie dzieciom powinny być przyznawane +</a:t>
            </a:r>
          </a:p>
          <a:p>
            <a:r>
              <a:rPr lang="pl-PL" dirty="0"/>
              <a:t>Przerabiajmy stare ubrania, meble. </a:t>
            </a:r>
          </a:p>
          <a:p>
            <a:r>
              <a:rPr lang="pl-PL" dirty="0"/>
              <a:t>Kupujmy mądrze.</a:t>
            </a:r>
          </a:p>
        </p:txBody>
      </p:sp>
    </p:spTree>
    <p:extLst>
      <p:ext uri="{BB962C8B-B14F-4D97-AF65-F5344CB8AC3E}">
        <p14:creationId xmlns:p14="http://schemas.microsoft.com/office/powerpoint/2010/main" val="2513893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8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6" name="Rectangle 12">
            <a:extLst>
              <a:ext uri="{FF2B5EF4-FFF2-40B4-BE49-F238E27FC236}">
                <a16:creationId xmlns:a16="http://schemas.microsoft.com/office/drawing/2014/main" xmlns="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xmlns="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Obraz 4" descr="Obraz zawierający drzewo, trawa, osoba, zewnętrzne&#10;&#10;Opis wygenerowany automatycznie">
            <a:extLst>
              <a:ext uri="{FF2B5EF4-FFF2-40B4-BE49-F238E27FC236}">
                <a16:creationId xmlns:a16="http://schemas.microsoft.com/office/drawing/2014/main" xmlns="" id="{B17F6A21-6373-442D-B9B9-63DC4D33A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7658" r="-1" b="8067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38" name="Group 16">
            <a:extLst>
              <a:ext uri="{FF2B5EF4-FFF2-40B4-BE49-F238E27FC236}">
                <a16:creationId xmlns:a16="http://schemas.microsoft.com/office/drawing/2014/main" xmlns="" id="{B9632603-447F-4389-863D-9820DB991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354F4BB5-9639-4525-A748-2B2D8FDB10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39" name="Picture 18">
              <a:extLst>
                <a:ext uri="{FF2B5EF4-FFF2-40B4-BE49-F238E27FC236}">
                  <a16:creationId xmlns:a16="http://schemas.microsoft.com/office/drawing/2014/main" xmlns="" id="{4D9AF55E-83EF-4A42-A236-590299A7B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487BCE-74FB-41FF-8BE1-0F72AAD6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Dziękuje za uwagę </a:t>
            </a:r>
          </a:p>
        </p:txBody>
      </p:sp>
    </p:spTree>
    <p:extLst>
      <p:ext uri="{BB962C8B-B14F-4D97-AF65-F5344CB8AC3E}">
        <p14:creationId xmlns:p14="http://schemas.microsoft.com/office/powerpoint/2010/main" val="2450776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xmlns="" id="{310E06F9-9F12-4D1B-92C0-4B30818D0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8F5EFE88-F6A7-4B53-AF99-227DFC56A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3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F9AF5CF-AE21-453A-8D3F-6D9FC64A18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58395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C54F6E-D1D8-4A11-82A4-A487B973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08" y="744909"/>
            <a:ext cx="5087522" cy="33644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100" dirty="0">
                <a:solidFill>
                  <a:srgbClr val="FFFFFF"/>
                </a:solidFill>
              </a:rPr>
              <a:t>Może zacznę od tego, że w tych czasach ekologia powinna być naszym priorytetem. W niektórych państwach  należy lepiej gospodarować zasobami. </a:t>
            </a:r>
            <a:br>
              <a:rPr lang="pl-PL" sz="2100" dirty="0">
                <a:solidFill>
                  <a:srgbClr val="FFFFFF"/>
                </a:solidFill>
              </a:rPr>
            </a:br>
            <a:r>
              <a:rPr lang="pl-PL" sz="2100" dirty="0">
                <a:solidFill>
                  <a:srgbClr val="FFFFFF"/>
                </a:solidFill>
              </a:rPr>
              <a:t/>
            </a:r>
            <a:br>
              <a:rPr lang="pl-PL" sz="2100" dirty="0">
                <a:solidFill>
                  <a:srgbClr val="FFFFFF"/>
                </a:solidFill>
              </a:rPr>
            </a:br>
            <a:r>
              <a:rPr lang="pl-PL" sz="2100" dirty="0">
                <a:solidFill>
                  <a:srgbClr val="FFFFFF"/>
                </a:solidFill>
              </a:rPr>
              <a:t>W tej prezentacji chciałabym przekazać formy racjonalnego gospodarowania oraz pomysły, co można wykorzystać w życiu codziennym. 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BE79AECD-175A-4F8E-98CE-F42417E113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84486F97-4C7D-4D9F-9D44-D94D553A4B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34DFF9E9-1483-4F2A-AC73-917348B9A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4" name="Obraz 4" descr="Obraz zawierający zewnętrzne, skała&#10;&#10;Opis wygenerowany automatycznie">
            <a:extLst>
              <a:ext uri="{FF2B5EF4-FFF2-40B4-BE49-F238E27FC236}">
                <a16:creationId xmlns:a16="http://schemas.microsoft.com/office/drawing/2014/main" xmlns="" id="{891BB529-8764-41A8-BB0C-2E9CEDE23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095" r="15649" b="2"/>
          <a:stretch/>
        </p:blipFill>
        <p:spPr>
          <a:xfrm>
            <a:off x="6776437" y="567942"/>
            <a:ext cx="4817466" cy="571686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3637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AB7BDB5-BE0D-446B-AA57-16A1D859E5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8908FD00-E296-493C-89F7-EE7DB15D20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0E9000E1-E55C-4724-B0E8-CC588826F5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410877-8E9B-4115-A849-9CF1A68A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559813"/>
            <a:ext cx="4020065" cy="5577934"/>
          </a:xfrm>
        </p:spPr>
        <p:txBody>
          <a:bodyPr>
            <a:normAutofit/>
          </a:bodyPr>
          <a:lstStyle/>
          <a:p>
            <a:r>
              <a:rPr lang="pl-PL" sz="3900" dirty="0">
                <a:latin typeface="Arabic Typesetting"/>
                <a:cs typeface="Arabic Typesetting"/>
              </a:rPr>
              <a:t>Dlaczego warto nie marnować    </a:t>
            </a:r>
            <a:br>
              <a:rPr lang="pl-PL" sz="3900" dirty="0">
                <a:latin typeface="Arabic Typesetting"/>
                <a:cs typeface="Arabic Typesetting"/>
              </a:rPr>
            </a:br>
            <a:r>
              <a:rPr lang="pl-PL" sz="3900" dirty="0">
                <a:latin typeface="Arabic Typesetting"/>
                <a:cs typeface="Arabic Typesetting"/>
              </a:rPr>
              <a:t>zasobów ?</a:t>
            </a:r>
            <a:endParaRPr lang="pl-PL" sz="3900" dirty="0"/>
          </a:p>
        </p:txBody>
      </p:sp>
      <p:graphicFrame>
        <p:nvGraphicFramePr>
          <p:cNvPr id="20" name="Symbol zastępczy zawartości 2">
            <a:extLst>
              <a:ext uri="{FF2B5EF4-FFF2-40B4-BE49-F238E27FC236}">
                <a16:creationId xmlns:a16="http://schemas.microsoft.com/office/drawing/2014/main" xmlns="" id="{3639F971-CCFA-448B-AA88-2F35C2647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00960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400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4FB2F27-3F7D-440E-A905-86607A926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678C14-A033-4139-BCA9-8382B03964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2D5331B-6E57-4C50-8FBB-431781288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3A5E3B-B888-4E61-8DF6-D6AA7779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059" y="125437"/>
            <a:ext cx="5527286" cy="283113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Arabic Typesetting"/>
                <a:ea typeface="+mj-lt"/>
                <a:cs typeface="+mj-lt"/>
              </a:rPr>
              <a:t>A więc - jak oszczędzać jedzenie ?</a:t>
            </a:r>
            <a:endParaRPr lang="pl-PL" dirty="0">
              <a:solidFill>
                <a:srgbClr val="FFFFFF"/>
              </a:solidFill>
              <a:latin typeface="Arabic Typesetting"/>
            </a:endParaRPr>
          </a:p>
        </p:txBody>
      </p:sp>
      <p:pic>
        <p:nvPicPr>
          <p:cNvPr id="4" name="Obraz 4" descr="Obraz zawierający zewnętrzne, osoba, owoce, warzywo&#10;&#10;Opis wygenerowany automatycznie">
            <a:extLst>
              <a:ext uri="{FF2B5EF4-FFF2-40B4-BE49-F238E27FC236}">
                <a16:creationId xmlns:a16="http://schemas.microsoft.com/office/drawing/2014/main" xmlns="" id="{0DD3CD0E-2E62-4394-91E5-6A2AE2B1F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01" r="4855"/>
          <a:stretch/>
        </p:blipFill>
        <p:spPr>
          <a:xfrm>
            <a:off x="-1" y="10"/>
            <a:ext cx="5985983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4A40E9D-B0FA-4A78-B58C-87A64C4FD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CEBF341-3BD6-4B3B-9B47-1FCC74EB70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078DAA6-6247-4C19-B6CD-81D79702EC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752DC5-AF38-47E6-A7A2-60B01FE4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1142" y="2272719"/>
            <a:ext cx="5332164" cy="258561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Ostatnio dosyć popularny stał się Freeganizm. </a:t>
            </a:r>
            <a:b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Jest to styl życia opierający się na znajdywaniu jedzenia na śmietnikach sklepów. Nazwa ta pochodzi od angielskiego </a:t>
            </a:r>
            <a:r>
              <a:rPr lang="pl-PL" sz="1800" dirty="0" err="1">
                <a:solidFill>
                  <a:srgbClr val="FFFFFF"/>
                </a:solidFill>
                <a:ea typeface="+mn-lt"/>
                <a:cs typeface="+mn-lt"/>
              </a:rPr>
              <a:t>Free</a:t>
            </a: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-darmowy oraz </a:t>
            </a:r>
            <a:r>
              <a:rPr lang="pl-PL" sz="1800" dirty="0" err="1">
                <a:solidFill>
                  <a:srgbClr val="FFFFFF"/>
                </a:solidFill>
                <a:ea typeface="+mn-lt"/>
                <a:cs typeface="+mn-lt"/>
              </a:rPr>
              <a:t>veganism</a:t>
            </a: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- weganizm. Nie wszyscy freeganie są weganami lub wegetarianami. </a:t>
            </a:r>
          </a:p>
          <a:p>
            <a:pPr>
              <a:lnSpc>
                <a:spcPct val="100000"/>
              </a:lnSpc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To, że jedzenie było wyrzucone, nie znaczy że nie jest zjadliwe, gdyż wiele sklepów wyrzuca np. owoce, ponieważ mają obicia bądź plamki, które są tylko na skórce. </a:t>
            </a:r>
          </a:p>
          <a:p>
            <a:pPr>
              <a:lnSpc>
                <a:spcPct val="100000"/>
              </a:lnSpc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Ludzie w tych czasach jedzą oczami – gdy pomidor jest piękny i czerwony każdy od razu go kupi, lecz gdy ma już jakieś małe obicie, nikt go nie weźmie. </a:t>
            </a:r>
            <a:endParaRPr lang="pl-PL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pl-PL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Oszczędzać jedzenie możemy też za pomocą rozpisywania posiłków na cały tydzień/miesiąc. </a:t>
            </a:r>
          </a:p>
          <a:p>
            <a:pPr>
              <a:lnSpc>
                <a:spcPct val="100000"/>
              </a:lnSpc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Dzięki temu sposobowi możemy uniknąć wyrzucania jedzenia oraz nadmiernego konsumpcjonizmu. </a:t>
            </a:r>
            <a:endParaRPr lang="pl-PL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171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xmlns="" id="{06B1FD15-9CBB-4259-931E-1EB6A87199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xmlns="" id="{9D739765-2266-4358-BC9F-0DC2A6B7CD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7772D55-3097-46EA-A34A-E1DFCA5E4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95646B7-AF33-4444-8ACE-CE832D4A2C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A3EF0E40-AEB8-4DF7-A67A-7317B3BF9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007562" y="0"/>
            <a:ext cx="61844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EC4106-5CB9-4B3D-8D7F-E556291A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586992"/>
            <a:ext cx="4953000" cy="230860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Arabic Typesetting"/>
                <a:ea typeface="+mj-lt"/>
                <a:cs typeface="+mj-lt"/>
              </a:rPr>
              <a:t>Dlaczego warto sortować śmieci?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DD068F9E-E727-4605-AE12-ACB7DD5ED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21103"/>
            <a:ext cx="4817466" cy="401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07B4240-FC4F-479C-B912-E0C6FE8ED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59410" indent="-359410">
              <a:buFont typeface="Arial,Sans-Serif" panose="020B0604020202020204" pitchFamily="34" charset="0"/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Możemy przetworzyć coś drugi raz np. plastikową butelkę.</a:t>
            </a:r>
            <a:endParaRPr lang="en-US" sz="18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359410" indent="-359410">
              <a:buFont typeface="Arial,Sans-Serif" panose="020B0604020202020204" pitchFamily="34" charset="0"/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Ograniczamy odpady na składowiskach.</a:t>
            </a:r>
            <a:endParaRPr lang="en-US" sz="18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359410" indent="-359410">
              <a:buFont typeface="Arial,Sans-Serif" panose="020B0604020202020204" pitchFamily="34" charset="0"/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Poprawiamy warunki do życia dla ludzi, roślin i zwierząt.</a:t>
            </a:r>
          </a:p>
          <a:p>
            <a:pPr marL="359410" indent="-359410">
              <a:buFont typeface="Arial,Sans-Serif" panose="020B0604020202020204" pitchFamily="34" charset="0"/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Dzięki segregacji śmieci ograniczamy emisję trujących gazów, oszczędzamy energię.</a:t>
            </a:r>
            <a:endParaRPr lang="pl-PL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27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54EDBA2-E203-497D-AB28-73A06B2DF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B0803BB8-5406-470B-B62A-E9655DE096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E12C3203-0987-4CF5-AA8C-5FBB11C706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52DC71-E368-4138-9C11-23F4E1D3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05" y="283964"/>
            <a:ext cx="5847796" cy="1664573"/>
          </a:xfrm>
        </p:spPr>
        <p:txBody>
          <a:bodyPr>
            <a:normAutofit/>
          </a:bodyPr>
          <a:lstStyle/>
          <a:p>
            <a:r>
              <a:rPr lang="pl-PL" dirty="0">
                <a:latin typeface="Arabic Typesetting"/>
                <a:cs typeface="Arabic Typesetting"/>
              </a:rPr>
              <a:t>Do czego wykorzystać </a:t>
            </a:r>
            <a:br>
              <a:rPr lang="pl-PL" dirty="0">
                <a:latin typeface="Arabic Typesetting"/>
                <a:cs typeface="Arabic Typesetting"/>
              </a:rPr>
            </a:br>
            <a:r>
              <a:rPr lang="pl-PL" dirty="0">
                <a:latin typeface="Arabic Typesetting"/>
                <a:cs typeface="Arabic Typesetting"/>
              </a:rPr>
              <a:t>fusy z kawy?</a:t>
            </a:r>
            <a:endParaRPr lang="pl-PL" dirty="0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xmlns="" id="{D48D0233-03DA-4028-9A3D-ED09EC7AF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2" y="1948537"/>
            <a:ext cx="6331794" cy="462549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endParaRPr lang="en-US" sz="1800" dirty="0"/>
          </a:p>
          <a:p>
            <a:pPr marL="0" indent="0">
              <a:lnSpc>
                <a:spcPct val="140000"/>
              </a:lnSpc>
              <a:buNone/>
            </a:pP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Fusy z kawy mogą się wydawać bezużyteczne, lecz nie są. </a:t>
            </a:r>
            <a:b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Niżej podam kilka przykładów ich wykorzystania: 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457200" indent="-457200">
              <a:lnSpc>
                <a:spcPct val="140000"/>
              </a:lnSpc>
              <a:buAutoNum type="arabicPeriod"/>
            </a:pP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zamiast soli do ulic - na taki pomysł wpadli krakowianie, lecz naukowcy z Uniwersytetu Rolniczego wykazali, że fusy mogą niszczyć glebę.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457200" indent="-457200">
              <a:lnSpc>
                <a:spcPct val="140000"/>
              </a:lnSpc>
              <a:buAutoNum type="arabicPeriod"/>
            </a:pP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Jako nawóz do niektórych roślin – dostarczają azotu, wapnia , potasu , żelaza , fosforu , magnezu i chromu. Sprawdzają się świetnie do np. hortensji, azali czy gardenii.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457200" indent="-457200">
              <a:lnSpc>
                <a:spcPct val="140000"/>
              </a:lnSpc>
              <a:buAutoNum type="arabicPeriod"/>
            </a:pP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Jako peeling do ciała - w połączeniu np. z olejem kokosowym uzyskamy piękny zapach, dodatkowo efektem jest zmniejszenie cellulitu. 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457200" indent="-457200">
              <a:lnSpc>
                <a:spcPct val="140000"/>
              </a:lnSpc>
              <a:buAutoNum type="arabicPeriod"/>
            </a:pP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Jako buty - wodoodporne i oddychające buty stworzyła fińska firma. Każda para jest wykonana z 300 gramów fusów oraz 6 plastikowych butelek. 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457200" indent="-457200">
              <a:lnSpc>
                <a:spcPct val="140000"/>
              </a:lnSpc>
              <a:buAutoNum type="arabicPeriod"/>
            </a:pP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Jako pochłaniacz zapachów, który warto ustawić w lodówce i wymieniać co 2-3 dni.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457200" indent="-457200">
              <a:lnSpc>
                <a:spcPct val="140000"/>
              </a:lnSpc>
              <a:buAutoNum type="arabicPeriod"/>
            </a:pP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Zamiast chemii gospodarczej - sprawdzą się świetnie do wypolerowania zlewu , naczyń czy grilla.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A2A666DE-22F5-455F-88B6-7E6FC43C9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" b="19209"/>
          <a:stretch/>
        </p:blipFill>
        <p:spPr>
          <a:xfrm>
            <a:off x="6874886" y="538478"/>
            <a:ext cx="4690630" cy="270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5" descr="Obraz zawierający fasola, warzywo, roślina&#10;&#10;Opis wygenerowany automatycznie">
            <a:extLst>
              <a:ext uri="{FF2B5EF4-FFF2-40B4-BE49-F238E27FC236}">
                <a16:creationId xmlns:a16="http://schemas.microsoft.com/office/drawing/2014/main" xmlns="" id="{A83B145C-4714-4178-B181-E07B1D19B1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12" b="6652"/>
          <a:stretch/>
        </p:blipFill>
        <p:spPr>
          <a:xfrm>
            <a:off x="6874877" y="3424712"/>
            <a:ext cx="4690647" cy="270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4449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92DB257-3E16-4A3C-9E28-468282812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FA38A2-3127-48ED-8F9E-71ACC0BA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23240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Arabic Typesetting"/>
                <a:ea typeface="+mj-lt"/>
                <a:cs typeface="+mj-lt"/>
              </a:rPr>
              <a:t>Co zrobić z czerstwego chleba ?</a:t>
            </a:r>
            <a:endParaRPr lang="pl-PL" dirty="0">
              <a:solidFill>
                <a:srgbClr val="FFFFFF"/>
              </a:solidFill>
              <a:latin typeface="Arabic Typesetting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8E4804D-192E-4D17-878C-D0A3EEA6E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2971800"/>
            <a:ext cx="6494106" cy="31684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Courier New" panose="020B0604020202020204" pitchFamily="34" charset="0"/>
              <a:buChar char="o"/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Grzanki które sprawdzą się idealnie  do zup lub sałatek</a:t>
            </a:r>
            <a:endParaRPr lang="pl-PL" dirty="0"/>
          </a:p>
          <a:p>
            <a:pPr marL="457200" indent="-457200">
              <a:buAutoNum type="arabicPeriod"/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Bułkę tartą </a:t>
            </a:r>
          </a:p>
          <a:p>
            <a:pPr marL="457200" indent="-457200">
              <a:buAutoNum type="arabicPeriod"/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Pulpety </a:t>
            </a:r>
          </a:p>
          <a:p>
            <a:pPr marL="457200" indent="-457200">
              <a:buAutoNum type="arabicPeriod"/>
            </a:pPr>
            <a:r>
              <a:rPr lang="pl-PL" sz="1800" dirty="0">
                <a:solidFill>
                  <a:srgbClr val="FFFFFF"/>
                </a:solidFill>
                <a:ea typeface="+mn-lt"/>
                <a:cs typeface="+mn-lt"/>
              </a:rPr>
              <a:t>Zupę chlebową zwaną wodzianką</a:t>
            </a:r>
            <a:endParaRPr lang="pl-PL" sz="1800" dirty="0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819AFDC-B4D2-47F1-84E2-3372F194C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8727784" y="5080"/>
            <a:ext cx="3464215" cy="4598234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097446E-AE53-4F0C-9AD1-96B3C8E3A2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77D5B01-D564-4127-963B-1B66E77459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4" name="Obraz 4" descr="Obraz zawierający drewniane, żywność, drewno&#10;&#10;Opis wygenerowany automatycznie">
            <a:extLst>
              <a:ext uri="{FF2B5EF4-FFF2-40B4-BE49-F238E27FC236}">
                <a16:creationId xmlns:a16="http://schemas.microsoft.com/office/drawing/2014/main" xmlns="" id="{84305BEC-3952-4791-8E11-24570BAAD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8" b="11551"/>
          <a:stretch/>
        </p:blipFill>
        <p:spPr>
          <a:xfrm>
            <a:off x="6858001" y="567942"/>
            <a:ext cx="4724400" cy="272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5" descr="Obraz zawierający żywność, część, plasterek, tablica&#10;&#10;Opis wygenerowany automatycznie">
            <a:extLst>
              <a:ext uri="{FF2B5EF4-FFF2-40B4-BE49-F238E27FC236}">
                <a16:creationId xmlns:a16="http://schemas.microsoft.com/office/drawing/2014/main" xmlns="" id="{77F0D565-A106-4D85-8747-9A6BD8218E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22" b="-2"/>
          <a:stretch/>
        </p:blipFill>
        <p:spPr>
          <a:xfrm>
            <a:off x="6854952" y="3412115"/>
            <a:ext cx="4724400" cy="272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8471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4AB8125F-0FD8-48CD-9F43-73E5494EA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019DD6C-5899-4C07-864B-EB0A7D104A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88FAAE-5D75-47CC-B060-CDCE6399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849"/>
            <a:ext cx="5201830" cy="3096433"/>
          </a:xfrm>
        </p:spPr>
        <p:txBody>
          <a:bodyPr>
            <a:normAutofit/>
          </a:bodyPr>
          <a:lstStyle/>
          <a:p>
            <a:r>
              <a:rPr lang="pl-PL" dirty="0">
                <a:latin typeface="Arabic Typesetting"/>
                <a:ea typeface="+mj-lt"/>
                <a:cs typeface="+mj-lt"/>
              </a:rPr>
              <a:t>Ekologiczne środki higieny osobistej dla kobiet:</a:t>
            </a:r>
            <a:endParaRPr lang="pl-PL" dirty="0">
              <a:latin typeface="Arabic Typesetting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DCC00CD-3246-4DDB-9A4A-491785AA1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8F01F045-7527-462C-AF66-3638F6AED1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8F5BF42E-6639-46A8-92BD-A8B0FEA0C5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xmlns="" id="{FE58E7B0-0F58-414A-8A12-F2F05F56C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0" y="279849"/>
            <a:ext cx="5617027" cy="308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300" dirty="0"/>
              <a:t>Kubeczki menstruacyjny </a:t>
            </a:r>
            <a:r>
              <a:rPr lang="pl-PL" sz="1300" dirty="0">
                <a:ea typeface="+mn-lt"/>
                <a:cs typeface="+mn-lt"/>
              </a:rPr>
              <a:t>jest to silikonowy kieliszek z ogonkiem przedstawiony na 2 zdjęciu. Można go używać nawet 6 miesięcy. Wychodzi taniej niż podpaski i tampony. Ogranicza on zużywanie plastiku.</a:t>
            </a:r>
          </a:p>
          <a:p>
            <a:pPr>
              <a:lnSpc>
                <a:spcPct val="100000"/>
              </a:lnSpc>
            </a:pPr>
            <a:r>
              <a:rPr lang="pl-PL" sz="1300" dirty="0">
                <a:ea typeface="+mn-lt"/>
                <a:cs typeface="+mn-lt"/>
              </a:rPr>
              <a:t>Biodegradowalne podpaski i tampony, wyprodukowane z bawełny organicznej, niebielone chlorem, bez środków poprawiających chłonność. Rozkładają się w kilka miesięcy dotyczy to też opakowań</a:t>
            </a:r>
          </a:p>
          <a:p>
            <a:pPr>
              <a:lnSpc>
                <a:spcPct val="100000"/>
              </a:lnSpc>
            </a:pPr>
            <a:r>
              <a:rPr lang="pl-PL" sz="1300" dirty="0">
                <a:ea typeface="+mn-lt"/>
                <a:cs typeface="+mn-lt"/>
              </a:rPr>
              <a:t>Podpaski wielorazowe. Kupuje się 20 sztuk, które wystarczą na 5-6 lat używania. Wykonane są z bawełny i jedwabiu, po użyciu pierzemy je w pralce, a wymieniamy tak często jak tradycyjne podpaski.</a:t>
            </a:r>
            <a:endParaRPr lang="pl-PL" sz="1300" dirty="0"/>
          </a:p>
          <a:p>
            <a:pPr>
              <a:lnSpc>
                <a:spcPct val="100000"/>
              </a:lnSpc>
            </a:pPr>
            <a:endParaRPr lang="pl-PL" sz="1300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FDD8FE56-A098-4365-975C-548532F3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57" y="3623015"/>
            <a:ext cx="2634724" cy="263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5" descr="Obraz zawierający podłoże, niebieski, plastikowy&#10;&#10;Opis wygenerowany automatycznie">
            <a:extLst>
              <a:ext uri="{FF2B5EF4-FFF2-40B4-BE49-F238E27FC236}">
                <a16:creationId xmlns:a16="http://schemas.microsoft.com/office/drawing/2014/main" xmlns="" id="{AE2A0DCC-BB2C-4A02-A7D5-C2B708D62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55" y="3770924"/>
            <a:ext cx="3952704" cy="2224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6" descr="Obraz zawierający majtki&#10;&#10;Opis wygenerowany automatycznie">
            <a:extLst>
              <a:ext uri="{FF2B5EF4-FFF2-40B4-BE49-F238E27FC236}">
                <a16:creationId xmlns:a16="http://schemas.microsoft.com/office/drawing/2014/main" xmlns="" id="{E0FF1772-7B25-429E-9CA9-43D295F9F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506" y="3623327"/>
            <a:ext cx="2636872" cy="263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6934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08C477A-A883-4227-AD02-84B6007F1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8" y="0"/>
            <a:ext cx="6254149" cy="68678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3D4C5C-FBCC-41FF-B550-888D6FCD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876800" cy="2660144"/>
          </a:xfrm>
        </p:spPr>
        <p:txBody>
          <a:bodyPr>
            <a:normAutofit/>
          </a:bodyPr>
          <a:lstStyle/>
          <a:p>
            <a:r>
              <a:rPr lang="pl-PL" sz="4100" dirty="0">
                <a:solidFill>
                  <a:srgbClr val="FFFFFF"/>
                </a:solidFill>
                <a:latin typeface="Arabic Typesetting"/>
                <a:ea typeface="+mj-lt"/>
                <a:cs typeface="+mj-lt"/>
              </a:rPr>
              <a:t>Życie zero waste oraz zgodnie </a:t>
            </a:r>
            <a:br>
              <a:rPr lang="pl-PL" sz="4100" dirty="0">
                <a:solidFill>
                  <a:srgbClr val="FFFFFF"/>
                </a:solidFill>
                <a:latin typeface="Arabic Typesetting"/>
                <a:ea typeface="+mj-lt"/>
                <a:cs typeface="+mj-lt"/>
              </a:rPr>
            </a:br>
            <a:r>
              <a:rPr lang="pl-PL" sz="4100" dirty="0">
                <a:solidFill>
                  <a:srgbClr val="FFFFFF"/>
                </a:solidFill>
                <a:latin typeface="Arabic Typesetting"/>
                <a:ea typeface="+mj-lt"/>
                <a:cs typeface="+mj-lt"/>
              </a:rPr>
              <a:t>z naturą staje się trendem przełomu 2021/2022</a:t>
            </a:r>
            <a:endParaRPr lang="pl-PL" sz="4100" dirty="0">
              <a:solidFill>
                <a:srgbClr val="FFFFFF"/>
              </a:solidFill>
              <a:latin typeface="Arabic Typesetting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2C06D07-4CC4-4835-A0AE-5ADAFB5F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9" y="3424712"/>
            <a:ext cx="5368698" cy="271555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500" dirty="0">
                <a:solidFill>
                  <a:srgbClr val="FFFFFF"/>
                </a:solidFill>
                <a:ea typeface="+mn-lt"/>
                <a:cs typeface="+mn-lt"/>
              </a:rPr>
              <a:t>Zero waste - styl życia kiedy staramy się produkować najmniej odpadów i troszczyć się o naszą planetę.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500" dirty="0">
                <a:solidFill>
                  <a:srgbClr val="FFFFFF"/>
                </a:solidFill>
                <a:ea typeface="+mn-lt"/>
                <a:cs typeface="+mn-lt"/>
              </a:rPr>
              <a:t>Jedną z aplikacji, która popiera ten styl życia jest ,,Too </a:t>
            </a:r>
            <a:r>
              <a:rPr lang="pl-PL" sz="1500" dirty="0" err="1">
                <a:solidFill>
                  <a:srgbClr val="FFFFFF"/>
                </a:solidFill>
                <a:ea typeface="+mn-lt"/>
                <a:cs typeface="+mn-lt"/>
              </a:rPr>
              <a:t>good</a:t>
            </a:r>
            <a:r>
              <a:rPr lang="pl-PL" sz="1500" dirty="0">
                <a:solidFill>
                  <a:srgbClr val="FFFFFF"/>
                </a:solidFill>
                <a:ea typeface="+mn-lt"/>
                <a:cs typeface="+mn-lt"/>
              </a:rPr>
              <a:t> to go”.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500" dirty="0">
                <a:solidFill>
                  <a:srgbClr val="FFFFFF"/>
                </a:solidFill>
                <a:ea typeface="+mn-lt"/>
                <a:cs typeface="+mn-lt"/>
              </a:rPr>
              <a:t>W tej aplikacji możemy kupić paczkę z jedzeniem z wielu sklepów, kawiarni lub restauracji, np. Auchan, </a:t>
            </a:r>
            <a:r>
              <a:rPr lang="pl-PL" sz="1500" dirty="0" err="1">
                <a:solidFill>
                  <a:srgbClr val="FFFFFF"/>
                </a:solidFill>
                <a:ea typeface="+mn-lt"/>
                <a:cs typeface="+mn-lt"/>
              </a:rPr>
              <a:t>Starbucks</a:t>
            </a:r>
            <a:r>
              <a:rPr lang="pl-PL" sz="1500" dirty="0">
                <a:solidFill>
                  <a:srgbClr val="FFFFFF"/>
                </a:solidFill>
                <a:ea typeface="+mn-lt"/>
                <a:cs typeface="+mn-lt"/>
              </a:rPr>
              <a:t> , Costa </a:t>
            </a:r>
            <a:r>
              <a:rPr lang="pl-PL" sz="1500" dirty="0" err="1">
                <a:solidFill>
                  <a:srgbClr val="FFFFFF"/>
                </a:solidFill>
                <a:ea typeface="+mn-lt"/>
                <a:cs typeface="+mn-lt"/>
              </a:rPr>
              <a:t>Coffee</a:t>
            </a:r>
            <a:r>
              <a:rPr lang="pl-PL" sz="1500" dirty="0">
                <a:solidFill>
                  <a:srgbClr val="FFFFFF"/>
                </a:solidFill>
                <a:ea typeface="+mn-lt"/>
                <a:cs typeface="+mn-lt"/>
              </a:rPr>
              <a:t> , Carrefour, Blikle. Osoby sławne zaczęły kupować takie paczki i promować zachowania zero waste. </a:t>
            </a:r>
            <a:endParaRPr lang="pl-PL" sz="1500" dirty="0">
              <a:solidFill>
                <a:srgbClr val="FFFF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E920F76-E6AF-4D70-A5AA-0904FF1874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790CF60-DEEE-47CC-8429-66639F9987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A66197D-92FE-4645-BA93-D45CD8CD1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81FC566D-F79F-4B72-888A-7276E68CD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826" y="538478"/>
            <a:ext cx="2720750" cy="270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10537E6-E033-45D5-92FD-224A346D3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616" y="3424712"/>
            <a:ext cx="4073169" cy="270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85590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201</Words>
  <Application>Microsoft Office PowerPoint</Application>
  <PresentationFormat>Panoramiczny</PresentationFormat>
  <Paragraphs>64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Arabic Typesetting</vt:lpstr>
      <vt:lpstr>Arial</vt:lpstr>
      <vt:lpstr>Arial,Sans-Serif</vt:lpstr>
      <vt:lpstr>Avenir Next LT Pro</vt:lpstr>
      <vt:lpstr>AvenirNext LT Pro Medium</vt:lpstr>
      <vt:lpstr>Baguet Script</vt:lpstr>
      <vt:lpstr>Courier New</vt:lpstr>
      <vt:lpstr>Sabon Next LT</vt:lpstr>
      <vt:lpstr>DappledVTI</vt:lpstr>
      <vt:lpstr> Racjonalnie zasobami  gospodaruję - niczego nie marnuję</vt:lpstr>
      <vt:lpstr>Może zacznę od tego, że w tych czasach ekologia powinna być naszym priorytetem. W niektórych państwach  należy lepiej gospodarować zasobami.   W tej prezentacji chciałabym przekazać formy racjonalnego gospodarowania oraz pomysły, co można wykorzystać w życiu codziennym. </vt:lpstr>
      <vt:lpstr>Dlaczego warto nie marnować     zasobów ?</vt:lpstr>
      <vt:lpstr>A więc - jak oszczędzać jedzenie ?</vt:lpstr>
      <vt:lpstr>Dlaczego warto sortować śmieci?</vt:lpstr>
      <vt:lpstr>Do czego wykorzystać  fusy z kawy?</vt:lpstr>
      <vt:lpstr>Co zrobić z czerstwego chleba ?</vt:lpstr>
      <vt:lpstr>Ekologiczne środki higieny osobistej dla kobiet:</vt:lpstr>
      <vt:lpstr>Życie zero waste oraz zgodnie  z naturą staje się trendem przełomu 2021/2022</vt:lpstr>
      <vt:lpstr>Jak oszczędzać wodę ?</vt:lpstr>
      <vt:lpstr>Fotowoltaika, czyli ekologiczne pozyskiwanie prądu</vt:lpstr>
      <vt:lpstr>Porównanie emitowania CO2  w elektrowniach cieplnych i fotowoltaicznych</vt:lpstr>
      <vt:lpstr>Moje pomysły, jak powstrzymać nadmierne marnowanie zasobami:</vt:lpstr>
      <vt:lpstr>Dziękuje za uwagę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i.szlagowska</dc:creator>
  <cp:lastModifiedBy>Izabela Szlagowska</cp:lastModifiedBy>
  <cp:revision>292</cp:revision>
  <dcterms:created xsi:type="dcterms:W3CDTF">2022-02-12T14:22:03Z</dcterms:created>
  <dcterms:modified xsi:type="dcterms:W3CDTF">2022-03-01T11:39:13Z</dcterms:modified>
</cp:coreProperties>
</file>