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0"/>
  </p:notesMasterIdLst>
  <p:sldIdLst>
    <p:sldId id="286" r:id="rId2"/>
    <p:sldId id="284" r:id="rId3"/>
    <p:sldId id="285" r:id="rId4"/>
    <p:sldId id="257" r:id="rId5"/>
    <p:sldId id="258" r:id="rId6"/>
    <p:sldId id="277" r:id="rId7"/>
    <p:sldId id="259" r:id="rId8"/>
    <p:sldId id="266" r:id="rId9"/>
    <p:sldId id="283" r:id="rId10"/>
    <p:sldId id="261" r:id="rId11"/>
    <p:sldId id="278" r:id="rId12"/>
    <p:sldId id="262" r:id="rId13"/>
    <p:sldId id="264" r:id="rId14"/>
    <p:sldId id="288" r:id="rId15"/>
    <p:sldId id="260" r:id="rId16"/>
    <p:sldId id="289" r:id="rId17"/>
    <p:sldId id="290" r:id="rId18"/>
    <p:sldId id="291" r:id="rId19"/>
    <p:sldId id="265" r:id="rId20"/>
    <p:sldId id="274" r:id="rId21"/>
    <p:sldId id="275" r:id="rId22"/>
    <p:sldId id="276" r:id="rId23"/>
    <p:sldId id="269" r:id="rId24"/>
    <p:sldId id="270" r:id="rId25"/>
    <p:sldId id="271" r:id="rId26"/>
    <p:sldId id="272" r:id="rId27"/>
    <p:sldId id="273" r:id="rId28"/>
    <p:sldId id="28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9C9C1-2403-42FE-AA5A-678BDEBEBDEE}" type="datetimeFigureOut">
              <a:rPr lang="ru-RU" smtClean="0"/>
              <a:t>08.03.2021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E7A76-2A63-488B-BEB3-FFEB8DFE48D3}" type="slidenum">
              <a:rPr lang="ru-RU" smtClean="0"/>
              <a:t>‹#›</a:t>
            </a:fld>
            <a:endParaRPr lang="ru-RU" dirty="0"/>
          </a:p>
        </p:txBody>
      </p:sp>
    </p:spTree>
    <p:extLst>
      <p:ext uri="{BB962C8B-B14F-4D97-AF65-F5344CB8AC3E}">
        <p14:creationId xmlns:p14="http://schemas.microsoft.com/office/powerpoint/2010/main" val="257859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0D43C66-09FD-4245-8E41-395151A247DA}" type="datetimeFigureOut">
              <a:rPr lang="ru-RU" smtClean="0"/>
              <a:t>08.03.2021</a:t>
            </a:fld>
            <a:endParaRPr lang="ru-RU"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FCB6BCA-434D-4AB1-974E-26EA23515141}" type="slidenum">
              <a:rPr lang="ru-RU" smtClean="0"/>
              <a:t>‹#›</a:t>
            </a:fld>
            <a:endParaRPr lang="ru-RU"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0D43C66-09FD-4245-8E41-395151A247DA}" type="datetimeFigureOut">
              <a:rPr lang="ru-RU" smtClean="0"/>
              <a:t>08.03.2021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FCB6BCA-434D-4AB1-974E-26EA23515141}"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0D43C66-09FD-4245-8E41-395151A247DA}" type="datetimeFigureOut">
              <a:rPr lang="ru-RU" smtClean="0"/>
              <a:t>08.03.2021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FCB6BCA-434D-4AB1-974E-26EA23515141}"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D43C66-09FD-4245-8E41-395151A247DA}" type="datetimeFigureOut">
              <a:rPr lang="ru-RU" smtClean="0"/>
              <a:t>08.03.2021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FCB6BCA-434D-4AB1-974E-26EA23515141}"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0D43C66-09FD-4245-8E41-395151A247DA}" type="datetimeFigureOut">
              <a:rPr lang="ru-RU" smtClean="0"/>
              <a:t>08.03.2021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FCB6BCA-434D-4AB1-974E-26EA23515141}"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70D43C66-09FD-4245-8E41-395151A247DA}" type="datetimeFigureOut">
              <a:rPr lang="ru-RU" smtClean="0"/>
              <a:t>08.03.2021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FCB6BCA-434D-4AB1-974E-26EA23515141}" type="slidenum">
              <a:rPr lang="ru-RU" smtClean="0"/>
              <a:t>‹#›</a:t>
            </a:fld>
            <a:endParaRPr lang="ru-RU" dirty="0"/>
          </a:p>
        </p:txBody>
      </p:sp>
      <p:sp>
        <p:nvSpPr>
          <p:cNvPr id="9" name="Content Placeholder 8"/>
          <p:cNvSpPr>
            <a:spLocks noGrp="1"/>
          </p:cNvSpPr>
          <p:nvPr>
            <p:ph sz="quarter" idx="13"/>
          </p:nvPr>
        </p:nvSpPr>
        <p:spPr>
          <a:xfrm>
            <a:off x="1042416" y="2313432"/>
            <a:ext cx="3419856"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0D43C66-09FD-4245-8E41-395151A247DA}" type="datetimeFigureOut">
              <a:rPr lang="ru-RU" smtClean="0"/>
              <a:t>08.03.2021</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FCB6BCA-434D-4AB1-974E-26EA23515141}"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0D43C66-09FD-4245-8E41-395151A247DA}" type="datetimeFigureOut">
              <a:rPr lang="ru-RU" smtClean="0"/>
              <a:t>08.03.2021</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FCB6BCA-434D-4AB1-974E-26EA23515141}"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43C66-09FD-4245-8E41-395151A247DA}" type="datetimeFigureOut">
              <a:rPr lang="ru-RU" smtClean="0"/>
              <a:t>08.03.2021</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FCB6BCA-434D-4AB1-974E-26EA23515141}"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0D43C66-09FD-4245-8E41-395151A247DA}" type="datetimeFigureOut">
              <a:rPr lang="ru-RU" smtClean="0"/>
              <a:t>08.03.2021</a:t>
            </a:fld>
            <a:endParaRPr lang="ru-RU" dirty="0"/>
          </a:p>
        </p:txBody>
      </p:sp>
      <p:sp>
        <p:nvSpPr>
          <p:cNvPr id="7" name="Slide Number Placeholder 6"/>
          <p:cNvSpPr>
            <a:spLocks noGrp="1"/>
          </p:cNvSpPr>
          <p:nvPr>
            <p:ph type="sldNum" sz="quarter" idx="12"/>
          </p:nvPr>
        </p:nvSpPr>
        <p:spPr/>
        <p:txBody>
          <a:bodyPr/>
          <a:lstStyle/>
          <a:p>
            <a:fld id="{7FCB6BCA-434D-4AB1-974E-26EA23515141}" type="slidenum">
              <a:rPr lang="ru-RU" smtClean="0"/>
              <a:t>‹#›</a:t>
            </a:fld>
            <a:endParaRPr lang="ru-RU"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0D43C66-09FD-4245-8E41-395151A247DA}" type="datetimeFigureOut">
              <a:rPr lang="ru-RU" smtClean="0"/>
              <a:t>08.03.2021</a:t>
            </a:fld>
            <a:endParaRPr lang="ru-RU"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7" name="Slide Number Placeholder 6"/>
          <p:cNvSpPr>
            <a:spLocks noGrp="1"/>
          </p:cNvSpPr>
          <p:nvPr>
            <p:ph type="sldNum" sz="quarter" idx="12"/>
          </p:nvPr>
        </p:nvSpPr>
        <p:spPr/>
        <p:txBody>
          <a:bodyPr/>
          <a:lstStyle/>
          <a:p>
            <a:fld id="{7FCB6BCA-434D-4AB1-974E-26EA23515141}"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0D43C66-09FD-4245-8E41-395151A247DA}" type="datetimeFigureOut">
              <a:rPr lang="ru-RU" smtClean="0"/>
              <a:t>08.03.2021</a:t>
            </a:fld>
            <a:endParaRPr lang="ru-RU"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FCB6BCA-434D-4AB1-974E-26EA23515141}"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package" Target="../embeddings/Arkusz_programu_Microsoft_Excel1.xls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729" y="4437112"/>
            <a:ext cx="3015569" cy="461665"/>
          </a:xfrm>
          <a:prstGeom prst="rect">
            <a:avLst/>
          </a:prstGeom>
          <a:noFill/>
        </p:spPr>
        <p:txBody>
          <a:bodyPr wrap="none" rtlCol="0">
            <a:spAutoFit/>
          </a:bodyPr>
          <a:lstStyle/>
          <a:p>
            <a:r>
              <a:rPr lang="pl-PL" sz="2400" b="1" dirty="0">
                <a:latin typeface="Times New Roman" pitchFamily="18" charset="0"/>
                <a:cs typeface="Times New Roman" pitchFamily="18" charset="0"/>
              </a:rPr>
              <a:t>Korshun Kseniya 7C </a:t>
            </a:r>
            <a:endParaRPr lang="ru-RU" sz="2400" b="1" dirty="0">
              <a:latin typeface="Times New Roman" pitchFamily="18" charset="0"/>
              <a:cs typeface="Times New Roman" pitchFamily="18" charset="0"/>
            </a:endParaRPr>
          </a:p>
        </p:txBody>
      </p:sp>
      <p:sp>
        <p:nvSpPr>
          <p:cNvPr id="3" name="Прямоугольник 2"/>
          <p:cNvSpPr/>
          <p:nvPr/>
        </p:nvSpPr>
        <p:spPr>
          <a:xfrm>
            <a:off x="971600" y="941086"/>
            <a:ext cx="7272808" cy="646331"/>
          </a:xfrm>
          <a:prstGeom prst="rect">
            <a:avLst/>
          </a:prstGeom>
        </p:spPr>
        <p:txBody>
          <a:bodyPr wrap="square">
            <a:spAutoFit/>
          </a:bodyPr>
          <a:lstStyle/>
          <a:p>
            <a:pPr algn="ctr"/>
            <a:r>
              <a:rPr lang="pl-PL" i="1" dirty="0">
                <a:latin typeface="Times New Roman" pitchFamily="18" charset="0"/>
                <a:cs typeface="Times New Roman" pitchFamily="18" charset="0"/>
              </a:rPr>
              <a:t>Konkurs „I Ty możesz zostać wykładowcą” w ramach projektu „Science Clubs w Uniwersytecie Gdańskim</a:t>
            </a:r>
            <a:endParaRPr lang="ru-RU" i="1" dirty="0">
              <a:latin typeface="Times New Roman" pitchFamily="18" charset="0"/>
              <a:cs typeface="Times New Roman" pitchFamily="18" charset="0"/>
            </a:endParaRPr>
          </a:p>
        </p:txBody>
      </p:sp>
      <p:sp>
        <p:nvSpPr>
          <p:cNvPr id="4" name="TextBox 3"/>
          <p:cNvSpPr txBox="1"/>
          <p:nvPr/>
        </p:nvSpPr>
        <p:spPr>
          <a:xfrm>
            <a:off x="1115616" y="4910462"/>
            <a:ext cx="2528256" cy="523220"/>
          </a:xfrm>
          <a:prstGeom prst="rect">
            <a:avLst/>
          </a:prstGeom>
          <a:noFill/>
        </p:spPr>
        <p:txBody>
          <a:bodyPr wrap="none" rtlCol="0">
            <a:spAutoFit/>
          </a:bodyPr>
          <a:lstStyle/>
          <a:p>
            <a:r>
              <a:rPr lang="pl-PL" sz="1400" dirty="0">
                <a:latin typeface="Times New Roman" pitchFamily="18" charset="0"/>
                <a:cs typeface="Times New Roman" pitchFamily="18" charset="0"/>
              </a:rPr>
              <a:t>Szkoła Podstawowa nr.55 </a:t>
            </a:r>
          </a:p>
          <a:p>
            <a:r>
              <a:rPr lang="pl-PL" sz="1400" dirty="0">
                <a:latin typeface="Times New Roman" pitchFamily="18" charset="0"/>
                <a:cs typeface="Times New Roman" pitchFamily="18" charset="0"/>
              </a:rPr>
              <a:t>im. Jana Heweliusza w Gdańsku</a:t>
            </a:r>
            <a:endParaRPr lang="ru-RU" sz="1400" dirty="0">
              <a:latin typeface="Times New Roman" pitchFamily="18" charset="0"/>
              <a:cs typeface="Times New Roman" pitchFamily="18" charset="0"/>
            </a:endParaRPr>
          </a:p>
        </p:txBody>
      </p:sp>
      <p:sp>
        <p:nvSpPr>
          <p:cNvPr id="5" name="Прямоугольник 4"/>
          <p:cNvSpPr/>
          <p:nvPr/>
        </p:nvSpPr>
        <p:spPr>
          <a:xfrm>
            <a:off x="539552" y="2204864"/>
            <a:ext cx="7812360" cy="1569660"/>
          </a:xfrm>
          <a:prstGeom prst="rect">
            <a:avLst/>
          </a:prstGeom>
        </p:spPr>
        <p:txBody>
          <a:bodyPr wrap="square">
            <a:spAutoFit/>
          </a:bodyPr>
          <a:lstStyle/>
          <a:p>
            <a:pPr algn="ctr"/>
            <a:r>
              <a:rPr lang="pl-PL" sz="4800" b="1" dirty="0">
                <a:latin typeface="Times New Roman" pitchFamily="18" charset="0"/>
                <a:cs typeface="Times New Roman" pitchFamily="18" charset="0"/>
              </a:rPr>
              <a:t>„W co zainwestowałabym 1 mln dolarów?”</a:t>
            </a:r>
            <a:endParaRPr lang="ru-RU" sz="4800" b="1" dirty="0">
              <a:latin typeface="Times New Roman" pitchFamily="18" charset="0"/>
              <a:cs typeface="Times New Roman" pitchFamily="18" charset="0"/>
            </a:endParaRPr>
          </a:p>
        </p:txBody>
      </p:sp>
      <p:sp>
        <p:nvSpPr>
          <p:cNvPr id="6" name="TextBox 5"/>
          <p:cNvSpPr txBox="1"/>
          <p:nvPr/>
        </p:nvSpPr>
        <p:spPr>
          <a:xfrm>
            <a:off x="4122133" y="5803606"/>
            <a:ext cx="971741" cy="261610"/>
          </a:xfrm>
          <a:prstGeom prst="rect">
            <a:avLst/>
          </a:prstGeom>
          <a:noFill/>
        </p:spPr>
        <p:txBody>
          <a:bodyPr wrap="none" rtlCol="0">
            <a:spAutoFit/>
          </a:bodyPr>
          <a:lstStyle/>
          <a:p>
            <a:r>
              <a:rPr lang="pl-PL" sz="1100" b="1" dirty="0">
                <a:latin typeface="Times New Roman" pitchFamily="18" charset="0"/>
                <a:cs typeface="Times New Roman" pitchFamily="18" charset="0"/>
              </a:rPr>
              <a:t>Gdańsk 2021</a:t>
            </a:r>
            <a:endParaRPr lang="ru-RU" sz="1100" b="1" dirty="0">
              <a:latin typeface="Times New Roman" pitchFamily="18" charset="0"/>
              <a:cs typeface="Times New Roman" pitchFamily="18" charset="0"/>
            </a:endParaRPr>
          </a:p>
        </p:txBody>
      </p:sp>
    </p:spTree>
    <p:extLst>
      <p:ext uri="{BB962C8B-B14F-4D97-AF65-F5344CB8AC3E}">
        <p14:creationId xmlns:p14="http://schemas.microsoft.com/office/powerpoint/2010/main" val="2010904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933056"/>
            <a:ext cx="2664296" cy="246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503451"/>
            <a:ext cx="3968960" cy="189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692696"/>
            <a:ext cx="7992888" cy="1077218"/>
          </a:xfrm>
          <a:prstGeom prst="rect">
            <a:avLst/>
          </a:prstGeom>
        </p:spPr>
        <p:txBody>
          <a:bodyPr wrap="square">
            <a:spAutoFit/>
          </a:bodyPr>
          <a:lstStyle/>
          <a:p>
            <a:pPr algn="just"/>
            <a:r>
              <a:rPr lang="pl-PL" sz="3200" b="1" dirty="0"/>
              <a:t>W zależności od technologii produkcji brykietów mogą mieć różne kształty:</a:t>
            </a:r>
            <a:endParaRPr lang="ru-RU" sz="3200" b="1"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672" y="2085189"/>
            <a:ext cx="333333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006237"/>
            <a:ext cx="2209772" cy="2209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9873" y="1794074"/>
            <a:ext cx="1058303" cy="369332"/>
          </a:xfrm>
          <a:prstGeom prst="rect">
            <a:avLst/>
          </a:prstGeom>
          <a:noFill/>
        </p:spPr>
        <p:txBody>
          <a:bodyPr wrap="none" rtlCol="0">
            <a:spAutoFit/>
          </a:bodyPr>
          <a:lstStyle/>
          <a:p>
            <a:r>
              <a:rPr lang="en-US" b="1" dirty="0" err="1"/>
              <a:t>Pini</a:t>
            </a:r>
            <a:r>
              <a:rPr lang="en-US" b="1" dirty="0"/>
              <a:t> Kay</a:t>
            </a:r>
            <a:endParaRPr lang="ru-RU" b="1" dirty="0"/>
          </a:p>
        </p:txBody>
      </p:sp>
      <p:sp>
        <p:nvSpPr>
          <p:cNvPr id="5" name="TextBox 4"/>
          <p:cNvSpPr txBox="1"/>
          <p:nvPr/>
        </p:nvSpPr>
        <p:spPr>
          <a:xfrm>
            <a:off x="6184168" y="1760197"/>
            <a:ext cx="1032655" cy="369332"/>
          </a:xfrm>
          <a:prstGeom prst="rect">
            <a:avLst/>
          </a:prstGeom>
          <a:noFill/>
        </p:spPr>
        <p:txBody>
          <a:bodyPr wrap="none" rtlCol="0">
            <a:spAutoFit/>
          </a:bodyPr>
          <a:lstStyle/>
          <a:p>
            <a:r>
              <a:rPr lang="en-US" b="1" dirty="0"/>
              <a:t>NESTRO</a:t>
            </a:r>
            <a:endParaRPr lang="ru-RU" b="1" dirty="0"/>
          </a:p>
        </p:txBody>
      </p:sp>
      <p:sp>
        <p:nvSpPr>
          <p:cNvPr id="6" name="TextBox 5"/>
          <p:cNvSpPr txBox="1"/>
          <p:nvPr/>
        </p:nvSpPr>
        <p:spPr>
          <a:xfrm>
            <a:off x="2375030" y="3769523"/>
            <a:ext cx="587020" cy="369332"/>
          </a:xfrm>
          <a:prstGeom prst="rect">
            <a:avLst/>
          </a:prstGeom>
          <a:noFill/>
        </p:spPr>
        <p:txBody>
          <a:bodyPr wrap="none" rtlCol="0">
            <a:spAutoFit/>
          </a:bodyPr>
          <a:lstStyle/>
          <a:p>
            <a:r>
              <a:rPr lang="en-US" b="1" dirty="0"/>
              <a:t>RUF</a:t>
            </a:r>
            <a:endParaRPr lang="ru-RU" b="1" dirty="0"/>
          </a:p>
        </p:txBody>
      </p:sp>
      <p:sp>
        <p:nvSpPr>
          <p:cNvPr id="7" name="TextBox 6"/>
          <p:cNvSpPr txBox="1"/>
          <p:nvPr/>
        </p:nvSpPr>
        <p:spPr>
          <a:xfrm>
            <a:off x="6439514" y="4242585"/>
            <a:ext cx="883575" cy="369332"/>
          </a:xfrm>
          <a:prstGeom prst="rect">
            <a:avLst/>
          </a:prstGeom>
          <a:noFill/>
        </p:spPr>
        <p:txBody>
          <a:bodyPr wrap="none" rtlCol="0">
            <a:spAutoFit/>
          </a:bodyPr>
          <a:lstStyle/>
          <a:p>
            <a:r>
              <a:rPr lang="en-US" b="1" dirty="0"/>
              <a:t>Pellets</a:t>
            </a:r>
            <a:endParaRPr lang="ru-RU" b="1" dirty="0"/>
          </a:p>
        </p:txBody>
      </p:sp>
    </p:spTree>
    <p:extLst>
      <p:ext uri="{BB962C8B-B14F-4D97-AF65-F5344CB8AC3E}">
        <p14:creationId xmlns:p14="http://schemas.microsoft.com/office/powerpoint/2010/main" val="187194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999923"/>
            <a:ext cx="7555370" cy="2862322"/>
          </a:xfrm>
          <a:prstGeom prst="rect">
            <a:avLst/>
          </a:prstGeom>
        </p:spPr>
        <p:txBody>
          <a:bodyPr wrap="square">
            <a:spAutoFit/>
          </a:bodyPr>
          <a:lstStyle/>
          <a:p>
            <a:pPr algn="just"/>
            <a:r>
              <a:rPr lang="pl-PL" b="1" dirty="0"/>
              <a:t>Brykiety Pini-Kay </a:t>
            </a:r>
            <a:r>
              <a:rPr lang="pl-PL" dirty="0"/>
              <a:t>o przekroju nieregularnym od ośmiu do sześciu lub czworościennych i otworze w środku mają najwyższą gęstość w porównaniu z innymi rodzajami brykietów-ponad 1,2 kg / dm3 </a:t>
            </a:r>
            <a:br>
              <a:rPr lang="pl-PL" dirty="0"/>
            </a:br>
            <a:r>
              <a:rPr lang="pl-PL" dirty="0"/>
              <a:t>i najdłuższy czas spalania. Mogą być przechowywane przez bardzo długi czas bez utraty swoich właściwości. Pini-Kay ma najlepsze właściwości konsumenckie w porównaniu z innymi rodzajami brykietów, a zatem z reguły są one najdroższe. Jednak wysoka cena tych brykietów wynika również z niskiej wydajności pras (co pociąga za sobą wysokie koszty produkcji). Do produkcji brykietów Pini-Kay stosuje się prasy śrubowe.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80531"/>
            <a:ext cx="2952328" cy="209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162128"/>
            <a:ext cx="3200489" cy="212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37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836712"/>
            <a:ext cx="7848872" cy="2308324"/>
          </a:xfrm>
          <a:prstGeom prst="rect">
            <a:avLst/>
          </a:prstGeom>
        </p:spPr>
        <p:txBody>
          <a:bodyPr wrap="square">
            <a:spAutoFit/>
          </a:bodyPr>
          <a:lstStyle/>
          <a:p>
            <a:pPr algn="just"/>
            <a:r>
              <a:rPr lang="pl-PL" b="1" dirty="0"/>
              <a:t>Brykiety RUF </a:t>
            </a:r>
            <a:r>
              <a:rPr lang="pl-PL" dirty="0"/>
              <a:t>mają kształt cegły, niską gęstość (do 1 kg / dm3), dzięki czemu kruszą się podczas transportu, najkrótszy (ze wszystkich rodzajów brykietów) czas spalania, nie można ich przechowywać przez długi czas bez szczelnego opakowania. Krótko mówiąc, brykiety RUF mają najniższe właściwości konsumenckie i najniższą cenę. Takie szelki są wykonane na prasach hydraulicznych. Proces produkcji jest prosty, do obsługi prasy hydraulicznej nie są wymagane wysokie kwalifikacje personelu serwisowego. </a:t>
            </a:r>
            <a:endParaRPr lang="ru-RU"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73016"/>
            <a:ext cx="4968552" cy="248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559492"/>
            <a:ext cx="25922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10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7632848" cy="1631216"/>
          </a:xfrm>
          <a:prstGeom prst="rect">
            <a:avLst/>
          </a:prstGeom>
        </p:spPr>
        <p:txBody>
          <a:bodyPr wrap="square">
            <a:spAutoFit/>
          </a:bodyPr>
          <a:lstStyle/>
          <a:p>
            <a:pPr algn="just"/>
            <a:r>
              <a:rPr lang="pl-PL" sz="2000" b="1" dirty="0"/>
              <a:t>Brykiety cylindryczne</a:t>
            </a:r>
            <a:r>
              <a:rPr lang="pl-PL" sz="2000" dirty="0"/>
              <a:t> (czasami nazywane brykietami </a:t>
            </a:r>
            <a:r>
              <a:rPr lang="pl-PL" sz="2000" b="1" dirty="0"/>
              <a:t>Nestro</a:t>
            </a:r>
            <a:r>
              <a:rPr lang="pl-PL" sz="2000" dirty="0"/>
              <a:t>) o średnicy 50-90 mm i grubości 50-100 mm są wytwarzane na prasach hydraulicznych z wytworzeniem przeciwciśnienia za pomocą tulei zaciskowej. Prasy do tego typu brykietów są najczęstsze, produkuje je kilkadziesiąt fabryk w Europie.</a:t>
            </a:r>
            <a:endParaRPr lang="ru-RU"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19" y="3140968"/>
            <a:ext cx="3960440" cy="268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147970"/>
            <a:ext cx="3599331" cy="267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53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836712"/>
            <a:ext cx="7704856" cy="3170099"/>
          </a:xfrm>
          <a:prstGeom prst="rect">
            <a:avLst/>
          </a:prstGeom>
        </p:spPr>
        <p:txBody>
          <a:bodyPr wrap="square">
            <a:spAutoFit/>
          </a:bodyPr>
          <a:lstStyle/>
          <a:p>
            <a:pPr algn="just"/>
            <a:r>
              <a:rPr lang="pl-PL" sz="2000" b="1" dirty="0"/>
              <a:t>Pellet</a:t>
            </a:r>
            <a:r>
              <a:rPr lang="pl-PL" sz="2000" dirty="0"/>
              <a:t> jest paliwem zaliczanym do najbardziej efektywnych </a:t>
            </a:r>
            <a:br>
              <a:rPr lang="pl-PL" sz="2000" dirty="0"/>
            </a:br>
            <a:r>
              <a:rPr lang="pl-PL" sz="2000" dirty="0"/>
              <a:t>i ekologicznych źródeł energii. Liczba ton sprzedawanego pelletu znacząco rośnie z każdym rokiem. Popyt na tego typu produkty najprawdopodobniej będzie rósł również w kolejnych latach. Dlatego maszyny do produkcji </a:t>
            </a:r>
            <a:r>
              <a:rPr lang="pl-PL" sz="2000" dirty="0" err="1"/>
              <a:t>pelletu</a:t>
            </a:r>
            <a:r>
              <a:rPr lang="pl-PL" sz="2000" dirty="0"/>
              <a:t> </a:t>
            </a:r>
            <a:br>
              <a:rPr lang="pl-PL" sz="2000" dirty="0"/>
            </a:br>
            <a:r>
              <a:rPr lang="pl-PL" sz="2000" dirty="0"/>
              <a:t>(z trocin, słomy czy innej biomasy) mogą okazać się bardzo opłacalną inwestycją. Polski rynek wciąż nie jest w pełni nasycony – maszyny do produkcji pelletu oraz piece przeznaczone do spalanie takiego paliwa nie są u nas wyjątkowo popularne, choć wciąż się to zmienia.</a:t>
            </a:r>
            <a:endParaRPr lang="ru-RU" sz="20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383" y="4293096"/>
            <a:ext cx="345638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293096"/>
            <a:ext cx="3456384" cy="194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25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696181"/>
            <a:ext cx="6688049" cy="646331"/>
          </a:xfrm>
          <a:prstGeom prst="rect">
            <a:avLst/>
          </a:prstGeom>
        </p:spPr>
        <p:txBody>
          <a:bodyPr wrap="none">
            <a:spAutoFit/>
          </a:bodyPr>
          <a:lstStyle/>
          <a:p>
            <a:r>
              <a:rPr lang="pl-PL" sz="3600" b="1" dirty="0"/>
              <a:t>Zalety brykietów paliwowych</a:t>
            </a:r>
            <a:endParaRPr lang="ru-RU" sz="3600" b="1" dirty="0"/>
          </a:p>
        </p:txBody>
      </p:sp>
      <p:graphicFrame>
        <p:nvGraphicFramePr>
          <p:cNvPr id="4" name="Таблица 3"/>
          <p:cNvGraphicFramePr>
            <a:graphicFrameLocks noGrp="1"/>
          </p:cNvGraphicFramePr>
          <p:nvPr>
            <p:extLst>
              <p:ext uri="{D42A27DB-BD31-4B8C-83A1-F6EECF244321}">
                <p14:modId xmlns:p14="http://schemas.microsoft.com/office/powerpoint/2010/main" val="2283069823"/>
              </p:ext>
            </p:extLst>
          </p:nvPr>
        </p:nvGraphicFramePr>
        <p:xfrm>
          <a:off x="683568" y="1484784"/>
          <a:ext cx="7704856" cy="4320480"/>
        </p:xfrm>
        <a:graphic>
          <a:graphicData uri="http://schemas.openxmlformats.org/drawingml/2006/table">
            <a:tbl>
              <a:tblPr firstRow="1" bandRow="1">
                <a:tableStyleId>{073A0DAA-6AF3-43AB-8588-CEC1D06C72B9}</a:tableStyleId>
              </a:tblPr>
              <a:tblGrid>
                <a:gridCol w="1926214">
                  <a:extLst>
                    <a:ext uri="{9D8B030D-6E8A-4147-A177-3AD203B41FA5}">
                      <a16:colId xmlns:a16="http://schemas.microsoft.com/office/drawing/2014/main" xmlns="" val="20000"/>
                    </a:ext>
                  </a:extLst>
                </a:gridCol>
                <a:gridCol w="1926214">
                  <a:extLst>
                    <a:ext uri="{9D8B030D-6E8A-4147-A177-3AD203B41FA5}">
                      <a16:colId xmlns:a16="http://schemas.microsoft.com/office/drawing/2014/main" xmlns="" val="20001"/>
                    </a:ext>
                  </a:extLst>
                </a:gridCol>
                <a:gridCol w="1926214">
                  <a:extLst>
                    <a:ext uri="{9D8B030D-6E8A-4147-A177-3AD203B41FA5}">
                      <a16:colId xmlns:a16="http://schemas.microsoft.com/office/drawing/2014/main" xmlns="" val="20002"/>
                    </a:ext>
                  </a:extLst>
                </a:gridCol>
                <a:gridCol w="1926214">
                  <a:extLst>
                    <a:ext uri="{9D8B030D-6E8A-4147-A177-3AD203B41FA5}">
                      <a16:colId xmlns:a16="http://schemas.microsoft.com/office/drawing/2014/main" xmlns="" val="20003"/>
                    </a:ext>
                  </a:extLst>
                </a:gridCol>
              </a:tblGrid>
              <a:tr h="919251">
                <a:tc>
                  <a:txBody>
                    <a:bodyPr/>
                    <a:lstStyle/>
                    <a:p>
                      <a:r>
                        <a:rPr lang="pl-PL" dirty="0"/>
                        <a:t>Rodzaj paliwa</a:t>
                      </a:r>
                      <a:endParaRPr lang="ru-RU" dirty="0"/>
                    </a:p>
                  </a:txBody>
                  <a:tcPr/>
                </a:tc>
                <a:tc>
                  <a:txBody>
                    <a:bodyPr/>
                    <a:lstStyle/>
                    <a:p>
                      <a:r>
                        <a:rPr lang="pl-PL" dirty="0"/>
                        <a:t>Wartość opałowa [MJ/kg]</a:t>
                      </a:r>
                      <a:endParaRPr lang="ru-RU" dirty="0"/>
                    </a:p>
                  </a:txBody>
                  <a:tcPr/>
                </a:tc>
                <a:tc>
                  <a:txBody>
                    <a:bodyPr/>
                    <a:lstStyle/>
                    <a:p>
                      <a:r>
                        <a:rPr lang="pl-PL" dirty="0"/>
                        <a:t>% popiół</a:t>
                      </a:r>
                      <a:endParaRPr lang="ru-RU" dirty="0"/>
                    </a:p>
                  </a:txBody>
                  <a:tcPr/>
                </a:tc>
                <a:tc>
                  <a:txBody>
                    <a:bodyPr/>
                    <a:lstStyle/>
                    <a:p>
                      <a:r>
                        <a:rPr lang="ru-RU" dirty="0"/>
                        <a:t>СО2,</a:t>
                      </a:r>
                    </a:p>
                    <a:p>
                      <a:r>
                        <a:rPr lang="pl-PL" dirty="0"/>
                        <a:t>kg/GJ</a:t>
                      </a:r>
                    </a:p>
                    <a:p>
                      <a:endParaRPr lang="ru-RU" dirty="0"/>
                    </a:p>
                  </a:txBody>
                  <a:tcPr/>
                </a:tc>
                <a:extLst>
                  <a:ext uri="{0D108BD9-81ED-4DB2-BD59-A6C34878D82A}">
                    <a16:rowId xmlns:a16="http://schemas.microsoft.com/office/drawing/2014/main" xmlns="" val="10000"/>
                  </a:ext>
                </a:extLst>
              </a:tr>
              <a:tr h="3401229">
                <a:tc>
                  <a:txBody>
                    <a:bodyPr/>
                    <a:lstStyle/>
                    <a:p>
                      <a:r>
                        <a:rPr lang="pl-PL" sz="1600" dirty="0"/>
                        <a:t>Gaz ziemny, węgiel</a:t>
                      </a:r>
                      <a:endParaRPr lang="ru-RU" sz="1600" dirty="0"/>
                    </a:p>
                    <a:p>
                      <a:r>
                        <a:rPr lang="pl-PL" sz="1600" dirty="0"/>
                        <a:t>kamienny, </a:t>
                      </a:r>
                      <a:endParaRPr lang="ru-RU" sz="1600" dirty="0"/>
                    </a:p>
                    <a:p>
                      <a:r>
                        <a:rPr lang="pl-PL" sz="1600" dirty="0"/>
                        <a:t>Olej napędowy, Mazut</a:t>
                      </a:r>
                      <a:endParaRPr lang="ru-RU" sz="1600" dirty="0"/>
                    </a:p>
                    <a:p>
                      <a:endParaRPr lang="ru-RU" sz="1600" dirty="0"/>
                    </a:p>
                    <a:p>
                      <a:r>
                        <a:rPr lang="pl-PL" sz="1600" dirty="0"/>
                        <a:t>Brykiety drzewne, </a:t>
                      </a:r>
                      <a:endParaRPr lang="ru-RU" sz="1600" dirty="0"/>
                    </a:p>
                    <a:p>
                      <a:r>
                        <a:rPr lang="pl-PL" sz="1600" dirty="0"/>
                        <a:t>zrębki drzewne, brykiety torfowe, Brykiety ze słomy</a:t>
                      </a:r>
                      <a:endParaRPr lang="ru-RU" sz="1600" dirty="0"/>
                    </a:p>
                    <a:p>
                      <a:r>
                        <a:rPr lang="pl-PL" sz="1600" dirty="0"/>
                        <a:t>drewno</a:t>
                      </a:r>
                      <a:endParaRPr lang="ru-RU" sz="1600" dirty="0"/>
                    </a:p>
                  </a:txBody>
                  <a:tcPr/>
                </a:tc>
                <a:tc>
                  <a:txBody>
                    <a:bodyPr/>
                    <a:lstStyle/>
                    <a:p>
                      <a:r>
                        <a:rPr lang="ru-RU" dirty="0"/>
                        <a:t>35-36</a:t>
                      </a:r>
                    </a:p>
                    <a:p>
                      <a:r>
                        <a:rPr lang="ru-RU" dirty="0"/>
                        <a:t>15-25</a:t>
                      </a:r>
                    </a:p>
                    <a:p>
                      <a:endParaRPr lang="ru-RU" dirty="0"/>
                    </a:p>
                    <a:p>
                      <a:r>
                        <a:rPr lang="ru-RU" dirty="0"/>
                        <a:t>45,5</a:t>
                      </a:r>
                    </a:p>
                    <a:p>
                      <a:r>
                        <a:rPr lang="ru-RU" dirty="0"/>
                        <a:t>42</a:t>
                      </a:r>
                    </a:p>
                    <a:p>
                      <a:endParaRPr lang="ru-RU" dirty="0"/>
                    </a:p>
                    <a:p>
                      <a:r>
                        <a:rPr lang="ru-RU" dirty="0"/>
                        <a:t>18,5</a:t>
                      </a:r>
                    </a:p>
                    <a:p>
                      <a:endParaRPr lang="ru-RU" dirty="0"/>
                    </a:p>
                    <a:p>
                      <a:r>
                        <a:rPr lang="ru-RU" dirty="0"/>
                        <a:t>10</a:t>
                      </a:r>
                    </a:p>
                    <a:p>
                      <a:r>
                        <a:rPr lang="ru-RU" dirty="0"/>
                        <a:t>10</a:t>
                      </a:r>
                    </a:p>
                    <a:p>
                      <a:r>
                        <a:rPr lang="ru-RU" dirty="0"/>
                        <a:t>14,5</a:t>
                      </a:r>
                    </a:p>
                    <a:p>
                      <a:r>
                        <a:rPr lang="ru-RU" dirty="0"/>
                        <a:t>15</a:t>
                      </a:r>
                    </a:p>
                  </a:txBody>
                  <a:tcPr/>
                </a:tc>
                <a:tc>
                  <a:txBody>
                    <a:bodyPr/>
                    <a:lstStyle/>
                    <a:p>
                      <a:r>
                        <a:rPr lang="ru-RU" dirty="0"/>
                        <a:t>0</a:t>
                      </a:r>
                    </a:p>
                    <a:p>
                      <a:r>
                        <a:rPr lang="ru-RU" dirty="0"/>
                        <a:t>10-35</a:t>
                      </a:r>
                    </a:p>
                    <a:p>
                      <a:endParaRPr lang="ru-RU" dirty="0"/>
                    </a:p>
                    <a:p>
                      <a:r>
                        <a:rPr lang="ru-RU" dirty="0"/>
                        <a:t>1</a:t>
                      </a:r>
                    </a:p>
                    <a:p>
                      <a:r>
                        <a:rPr lang="ru-RU" dirty="0"/>
                        <a:t>1,5</a:t>
                      </a:r>
                    </a:p>
                    <a:p>
                      <a:endParaRPr lang="ru-RU" dirty="0"/>
                    </a:p>
                    <a:p>
                      <a:r>
                        <a:rPr lang="ru-RU" dirty="0"/>
                        <a:t>0,5</a:t>
                      </a:r>
                    </a:p>
                    <a:p>
                      <a:endParaRPr lang="ru-RU" dirty="0"/>
                    </a:p>
                    <a:p>
                      <a:r>
                        <a:rPr lang="ru-RU" dirty="0"/>
                        <a:t>1</a:t>
                      </a:r>
                    </a:p>
                    <a:p>
                      <a:r>
                        <a:rPr lang="ru-RU" dirty="0"/>
                        <a:t>20</a:t>
                      </a:r>
                    </a:p>
                    <a:p>
                      <a:r>
                        <a:rPr lang="ru-RU" dirty="0"/>
                        <a:t>4</a:t>
                      </a:r>
                    </a:p>
                    <a:p>
                      <a:r>
                        <a:rPr lang="ru-RU" dirty="0"/>
                        <a:t>4</a:t>
                      </a:r>
                    </a:p>
                  </a:txBody>
                  <a:tcPr/>
                </a:tc>
                <a:tc>
                  <a:txBody>
                    <a:bodyPr/>
                    <a:lstStyle/>
                    <a:p>
                      <a:r>
                        <a:rPr lang="ru-RU" dirty="0"/>
                        <a:t>57</a:t>
                      </a:r>
                    </a:p>
                    <a:p>
                      <a:r>
                        <a:rPr lang="ru-RU" dirty="0"/>
                        <a:t>60</a:t>
                      </a:r>
                    </a:p>
                    <a:p>
                      <a:endParaRPr lang="ru-RU" dirty="0"/>
                    </a:p>
                    <a:p>
                      <a:r>
                        <a:rPr lang="ru-RU" dirty="0"/>
                        <a:t>78</a:t>
                      </a:r>
                    </a:p>
                    <a:p>
                      <a:r>
                        <a:rPr lang="ru-RU" dirty="0"/>
                        <a:t>78</a:t>
                      </a:r>
                    </a:p>
                    <a:p>
                      <a:endParaRPr lang="ru-RU" dirty="0"/>
                    </a:p>
                    <a:p>
                      <a:r>
                        <a:rPr lang="ru-RU" dirty="0"/>
                        <a:t>0</a:t>
                      </a:r>
                    </a:p>
                    <a:p>
                      <a:endParaRPr lang="ru-RU" dirty="0"/>
                    </a:p>
                    <a:p>
                      <a:r>
                        <a:rPr lang="ru-RU" dirty="0"/>
                        <a:t>0</a:t>
                      </a:r>
                    </a:p>
                    <a:p>
                      <a:r>
                        <a:rPr lang="ru-RU" dirty="0"/>
                        <a:t>70</a:t>
                      </a:r>
                    </a:p>
                    <a:p>
                      <a:r>
                        <a:rPr lang="ru-RU" dirty="0"/>
                        <a:t>0</a:t>
                      </a:r>
                    </a:p>
                    <a:p>
                      <a:r>
                        <a:rPr lang="ru-RU" dirty="0"/>
                        <a:t>0</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43798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848872" cy="5355312"/>
          </a:xfrm>
          <a:prstGeom prst="rect">
            <a:avLst/>
          </a:prstGeom>
        </p:spPr>
        <p:txBody>
          <a:bodyPr wrap="square">
            <a:spAutoFit/>
          </a:bodyPr>
          <a:lstStyle/>
          <a:p>
            <a:pPr algn="just"/>
            <a:r>
              <a:rPr lang="pl-PL" sz="2400" b="1" dirty="0"/>
              <a:t>Stosowanie brykietów w porównaniu z innymi nieodnawialnymi źródłami energii ma wiele zalet:</a:t>
            </a:r>
          </a:p>
          <a:p>
            <a:endParaRPr lang="pl-PL" sz="2400" b="1" dirty="0"/>
          </a:p>
          <a:p>
            <a:pPr algn="just"/>
            <a:r>
              <a:rPr lang="pl-PL" dirty="0"/>
              <a:t>• Tanie: brykiety z biomasy są tańsze niż inne źródła energii, takie jak olej opałowy, propan i gaz ziemny. Chociaż węgiel jest trochę tańszy niż brykiety, ten drugi ma o wiele więcej zalet w porównaniu </a:t>
            </a:r>
            <a:br>
              <a:rPr lang="pl-PL" dirty="0"/>
            </a:br>
            <a:r>
              <a:rPr lang="pl-PL" dirty="0"/>
              <a:t>z pierwszym.</a:t>
            </a:r>
          </a:p>
          <a:p>
            <a:pPr algn="just"/>
            <a:r>
              <a:rPr lang="pl-PL" dirty="0"/>
              <a:t>• Bez zanieczyszczeń: brykiety są czystszym i bardziej ekologicznym źródłem energii. Podczas spalania wytwarzają niewiele dymu, sadzy lub osadów węgla lub nie wytwarzają ich wcale, a podczas procesu spalania nie są emitowane żadne szkodliwe gazy ani chemikalia.</a:t>
            </a:r>
          </a:p>
          <a:p>
            <a:pPr algn="just"/>
            <a:r>
              <a:rPr lang="pl-PL" dirty="0"/>
              <a:t>• Łatwość wykonania, użytkowania i przechowywania: Jeśli masz brykieciarki, możesz z łatwością stworzyć własne brykiety przy pomocy materiałów palnych. Co więcej, ich kompaktowy kształt i rozmiar pozwalają na łatwe użytkowanie i przechowywanie.</a:t>
            </a:r>
          </a:p>
          <a:p>
            <a:pPr algn="just"/>
            <a:r>
              <a:rPr lang="pl-PL" dirty="0"/>
              <a:t>• Wydajność: Brykiety palą się powoli w kontrolowany sposób. Mają niską ilość wilgoci i gęstości, co pozwala na spalanie w intensywnych temperaturach.</a:t>
            </a:r>
            <a:endParaRPr lang="ru-RU" dirty="0"/>
          </a:p>
        </p:txBody>
      </p:sp>
    </p:spTree>
    <p:extLst>
      <p:ext uri="{BB962C8B-B14F-4D97-AF65-F5344CB8AC3E}">
        <p14:creationId xmlns:p14="http://schemas.microsoft.com/office/powerpoint/2010/main" val="316939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218" y="1523693"/>
            <a:ext cx="7992888" cy="923330"/>
          </a:xfrm>
          <a:prstGeom prst="rect">
            <a:avLst/>
          </a:prstGeom>
          <a:noFill/>
        </p:spPr>
        <p:txBody>
          <a:bodyPr wrap="square" rtlCol="0">
            <a:spAutoFit/>
          </a:bodyPr>
          <a:lstStyle/>
          <a:p>
            <a:pPr algn="ctr"/>
            <a:r>
              <a:rPr lang="pl-PL" dirty="0"/>
              <a:t>Na podstawie przedstawionej przeze mnie infojmacji wydałabym million dolarów na wdrożenie biznesplanu do produkcji euro brykietów</a:t>
            </a:r>
            <a:r>
              <a:rPr lang="ru-RU" dirty="0"/>
              <a:t>.</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15" y="2678125"/>
            <a:ext cx="2232248" cy="234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099" y="2877740"/>
            <a:ext cx="1872208" cy="214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2450" y="2434253"/>
            <a:ext cx="2374708" cy="262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274" y="3434952"/>
            <a:ext cx="8858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7974" y="3611662"/>
            <a:ext cx="9429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65014" y="5229200"/>
            <a:ext cx="1677514" cy="923330"/>
          </a:xfrm>
          <a:prstGeom prst="rect">
            <a:avLst/>
          </a:prstGeom>
          <a:noFill/>
        </p:spPr>
        <p:txBody>
          <a:bodyPr wrap="square" rtlCol="0">
            <a:spAutoFit/>
          </a:bodyPr>
          <a:lstStyle/>
          <a:p>
            <a:r>
              <a:rPr lang="pl-PL" dirty="0"/>
              <a:t>Problem - Zanieczyszczenie ekologii</a:t>
            </a:r>
            <a:endParaRPr lang="ru-RU" dirty="0"/>
          </a:p>
        </p:txBody>
      </p:sp>
      <p:sp>
        <p:nvSpPr>
          <p:cNvPr id="4" name="TextBox 3"/>
          <p:cNvSpPr txBox="1"/>
          <p:nvPr/>
        </p:nvSpPr>
        <p:spPr>
          <a:xfrm>
            <a:off x="3740099" y="4869159"/>
            <a:ext cx="1537600" cy="1384995"/>
          </a:xfrm>
          <a:prstGeom prst="rect">
            <a:avLst/>
          </a:prstGeom>
          <a:noFill/>
        </p:spPr>
        <p:txBody>
          <a:bodyPr wrap="none" rtlCol="0">
            <a:spAutoFit/>
          </a:bodyPr>
          <a:lstStyle/>
          <a:p>
            <a:pPr algn="ctr"/>
            <a:r>
              <a:rPr lang="pl-PL" sz="6000" dirty="0"/>
              <a:t>Ja</a:t>
            </a:r>
          </a:p>
          <a:p>
            <a:pPr algn="ctr"/>
            <a:r>
              <a:rPr lang="pl-PL" sz="2400" dirty="0"/>
              <a:t>(Kseniya)</a:t>
            </a:r>
            <a:endParaRPr lang="ru-RU" sz="2400" dirty="0"/>
          </a:p>
        </p:txBody>
      </p:sp>
      <p:sp>
        <p:nvSpPr>
          <p:cNvPr id="5" name="TextBox 4"/>
          <p:cNvSpPr txBox="1"/>
          <p:nvPr/>
        </p:nvSpPr>
        <p:spPr>
          <a:xfrm>
            <a:off x="6476995" y="5229200"/>
            <a:ext cx="1800200" cy="923330"/>
          </a:xfrm>
          <a:prstGeom prst="rect">
            <a:avLst/>
          </a:prstGeom>
          <a:noFill/>
        </p:spPr>
        <p:txBody>
          <a:bodyPr wrap="square" rtlCol="0">
            <a:spAutoFit/>
          </a:bodyPr>
          <a:lstStyle/>
          <a:p>
            <a:r>
              <a:rPr lang="pl-PL" dirty="0"/>
              <a:t>Rozwiązanie – mój dobry biznesplan</a:t>
            </a:r>
            <a:endParaRPr lang="ru-RU" dirty="0"/>
          </a:p>
        </p:txBody>
      </p:sp>
      <p:sp>
        <p:nvSpPr>
          <p:cNvPr id="6" name="TextBox 5"/>
          <p:cNvSpPr txBox="1"/>
          <p:nvPr/>
        </p:nvSpPr>
        <p:spPr>
          <a:xfrm>
            <a:off x="2542528" y="692696"/>
            <a:ext cx="4110474" cy="830997"/>
          </a:xfrm>
          <a:prstGeom prst="rect">
            <a:avLst/>
          </a:prstGeom>
          <a:noFill/>
        </p:spPr>
        <p:txBody>
          <a:bodyPr wrap="square" rtlCol="0">
            <a:spAutoFit/>
          </a:bodyPr>
          <a:lstStyle/>
          <a:p>
            <a:pPr algn="ctr"/>
            <a:r>
              <a:rPr lang="pl-PL" sz="4800" dirty="0"/>
              <a:t>Mam plan:</a:t>
            </a:r>
            <a:endParaRPr lang="ru-RU" sz="4800" dirty="0"/>
          </a:p>
        </p:txBody>
      </p:sp>
    </p:spTree>
    <p:extLst>
      <p:ext uri="{BB962C8B-B14F-4D97-AF65-F5344CB8AC3E}">
        <p14:creationId xmlns:p14="http://schemas.microsoft.com/office/powerpoint/2010/main" val="377525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26" y="4034662"/>
            <a:ext cx="1919789" cy="241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728" y="1401809"/>
            <a:ext cx="1947088" cy="193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579" y="1571502"/>
            <a:ext cx="1809684" cy="170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939" y="4051646"/>
            <a:ext cx="2331859" cy="2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7036" y="2071111"/>
            <a:ext cx="89058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4868" y="2104449"/>
            <a:ext cx="9382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476672"/>
            <a:ext cx="8172400" cy="1077218"/>
          </a:xfrm>
          <a:prstGeom prst="rect">
            <a:avLst/>
          </a:prstGeom>
          <a:noFill/>
        </p:spPr>
        <p:txBody>
          <a:bodyPr wrap="square" rtlCol="0">
            <a:spAutoFit/>
          </a:bodyPr>
          <a:lstStyle/>
          <a:p>
            <a:pPr algn="ctr"/>
            <a:r>
              <a:rPr lang="pl-PL" sz="3200" dirty="0"/>
              <a:t>Realizowanie mojego planu na million dolarów</a:t>
            </a:r>
            <a:endParaRPr lang="ru-RU" sz="3200" dirty="0"/>
          </a:p>
        </p:txBody>
      </p:sp>
      <p:sp>
        <p:nvSpPr>
          <p:cNvPr id="3" name="Прямоугольник 2"/>
          <p:cNvSpPr/>
          <p:nvPr/>
        </p:nvSpPr>
        <p:spPr>
          <a:xfrm>
            <a:off x="4776579" y="3369370"/>
            <a:ext cx="1683474" cy="338554"/>
          </a:xfrm>
          <a:prstGeom prst="rect">
            <a:avLst/>
          </a:prstGeom>
        </p:spPr>
        <p:txBody>
          <a:bodyPr wrap="none">
            <a:spAutoFit/>
          </a:bodyPr>
          <a:lstStyle/>
          <a:p>
            <a:r>
              <a:rPr lang="pl-PL" sz="1600" dirty="0"/>
              <a:t>million dolarów</a:t>
            </a:r>
            <a:endParaRPr lang="ru-RU" sz="1600" dirty="0"/>
          </a:p>
        </p:txBody>
      </p:sp>
      <p:sp>
        <p:nvSpPr>
          <p:cNvPr id="4" name="Прямоугольник 3"/>
          <p:cNvSpPr/>
          <p:nvPr/>
        </p:nvSpPr>
        <p:spPr>
          <a:xfrm>
            <a:off x="622226" y="3321995"/>
            <a:ext cx="2738300" cy="584775"/>
          </a:xfrm>
          <a:prstGeom prst="rect">
            <a:avLst/>
          </a:prstGeom>
        </p:spPr>
        <p:txBody>
          <a:bodyPr wrap="square">
            <a:spAutoFit/>
          </a:bodyPr>
          <a:lstStyle/>
          <a:p>
            <a:pPr algn="ctr"/>
            <a:r>
              <a:rPr lang="pl-PL" sz="1600" dirty="0"/>
              <a:t>Rozwiązanie – mój dobry biznesplan</a:t>
            </a:r>
          </a:p>
        </p:txBody>
      </p:sp>
      <p:pic>
        <p:nvPicPr>
          <p:cNvPr id="1946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1962" y="4231158"/>
            <a:ext cx="1833554" cy="17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5179" y="4343197"/>
            <a:ext cx="1350694" cy="126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23728" y="5958196"/>
            <a:ext cx="6408712" cy="523220"/>
          </a:xfrm>
          <a:prstGeom prst="rect">
            <a:avLst/>
          </a:prstGeom>
          <a:noFill/>
        </p:spPr>
        <p:txBody>
          <a:bodyPr wrap="square" rtlCol="0">
            <a:spAutoFit/>
          </a:bodyPr>
          <a:lstStyle/>
          <a:p>
            <a:r>
              <a:rPr lang="pl-PL" sz="2800" dirty="0"/>
              <a:t>Razem na zawsze!!!</a:t>
            </a:r>
            <a:endParaRPr lang="ru-RU" sz="2800" dirty="0"/>
          </a:p>
        </p:txBody>
      </p:sp>
    </p:spTree>
    <p:extLst>
      <p:ext uri="{BB962C8B-B14F-4D97-AF65-F5344CB8AC3E}">
        <p14:creationId xmlns:p14="http://schemas.microsoft.com/office/powerpoint/2010/main" val="408830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4034" y="588325"/>
            <a:ext cx="7293984" cy="707886"/>
          </a:xfrm>
          <a:prstGeom prst="rect">
            <a:avLst/>
          </a:prstGeom>
        </p:spPr>
        <p:txBody>
          <a:bodyPr wrap="none">
            <a:spAutoFit/>
          </a:bodyPr>
          <a:lstStyle/>
          <a:p>
            <a:pPr algn="just"/>
            <a:r>
              <a:rPr lang="pl-PL" sz="4000" b="1" dirty="0"/>
              <a:t>Przykład budowania biznesu</a:t>
            </a:r>
            <a:endParaRPr lang="ru-RU" sz="4000" b="1" dirty="0"/>
          </a:p>
        </p:txBody>
      </p:sp>
      <p:sp>
        <p:nvSpPr>
          <p:cNvPr id="3" name="Прямоугольник 2"/>
          <p:cNvSpPr/>
          <p:nvPr/>
        </p:nvSpPr>
        <p:spPr>
          <a:xfrm>
            <a:off x="611560" y="1276240"/>
            <a:ext cx="8042123" cy="1200329"/>
          </a:xfrm>
          <a:prstGeom prst="rect">
            <a:avLst/>
          </a:prstGeom>
        </p:spPr>
        <p:txBody>
          <a:bodyPr wrap="square">
            <a:spAutoFit/>
          </a:bodyPr>
          <a:lstStyle/>
          <a:p>
            <a:pPr algn="just"/>
            <a:r>
              <a:rPr lang="pl-PL" b="1" dirty="0"/>
              <a:t>Aby organizacja działalności komercyjnej przyniosła dobre zyski, należy dokładnie przemyśleć, w jaki sposób projekt zostanie zrealizowany. Biznesplan produkcji brykietów paliwowych powinien obejmować następujące etapy:</a:t>
            </a:r>
            <a:endParaRPr lang="ru-RU" b="1" dirty="0"/>
          </a:p>
        </p:txBody>
      </p:sp>
      <p:sp>
        <p:nvSpPr>
          <p:cNvPr id="4" name="Прямоугольник 3"/>
          <p:cNvSpPr/>
          <p:nvPr/>
        </p:nvSpPr>
        <p:spPr>
          <a:xfrm>
            <a:off x="636177" y="2636912"/>
            <a:ext cx="7992888" cy="3139321"/>
          </a:xfrm>
          <a:prstGeom prst="rect">
            <a:avLst/>
          </a:prstGeom>
        </p:spPr>
        <p:txBody>
          <a:bodyPr wrap="square">
            <a:spAutoFit/>
          </a:bodyPr>
          <a:lstStyle/>
          <a:p>
            <a:pPr marL="342900" indent="-342900" algn="just">
              <a:buFont typeface="Arial" pitchFamily="34" charset="0"/>
              <a:buChar char="•"/>
            </a:pPr>
            <a:r>
              <a:rPr lang="pl-PL" dirty="0"/>
              <a:t>Poszukiwanie kapitału początkowego, pożyczki.</a:t>
            </a:r>
            <a:endParaRPr lang="ru-RU" dirty="0"/>
          </a:p>
          <a:p>
            <a:pPr marL="342900" indent="-342900" algn="just">
              <a:buFont typeface="Arial" pitchFamily="34" charset="0"/>
              <a:buChar char="•"/>
            </a:pPr>
            <a:r>
              <a:rPr lang="pl-PL" dirty="0"/>
              <a:t>Wyszukiwanie surowców. Odpady można odbierać bezpłatnie lub za niewielką opłatą w zakładach obróbki drewna, pod warunkiem odbioru.</a:t>
            </a:r>
            <a:endParaRPr lang="ru-RU" dirty="0"/>
          </a:p>
          <a:p>
            <a:pPr marL="342900" indent="-342900" algn="just">
              <a:buFont typeface="Arial" pitchFamily="34" charset="0"/>
              <a:buChar char="•"/>
            </a:pPr>
            <a:r>
              <a:rPr lang="pl-PL" dirty="0"/>
              <a:t>Zakup sprzętu.</a:t>
            </a:r>
            <a:endParaRPr lang="ru-RU" dirty="0"/>
          </a:p>
          <a:p>
            <a:pPr marL="342900" indent="-342900" algn="just">
              <a:buFont typeface="Arial" pitchFamily="34" charset="0"/>
              <a:buChar char="•"/>
            </a:pPr>
            <a:r>
              <a:rPr lang="pl-PL" dirty="0"/>
              <a:t>Wykonywanie prac instalacyjnych.</a:t>
            </a:r>
            <a:endParaRPr lang="ru-RU" dirty="0"/>
          </a:p>
          <a:p>
            <a:pPr marL="342900" indent="-342900" algn="just">
              <a:buFont typeface="Arial" pitchFamily="34" charset="0"/>
              <a:buChar char="•"/>
            </a:pPr>
            <a:r>
              <a:rPr lang="pl-PL" dirty="0"/>
              <a:t>Rejestracji przedsiębiorstwa.</a:t>
            </a:r>
          </a:p>
          <a:p>
            <a:pPr marL="342900" indent="-342900" algn="just">
              <a:buFont typeface="Arial" pitchFamily="34" charset="0"/>
              <a:buChar char="•"/>
            </a:pPr>
            <a:r>
              <a:rPr lang="pl-PL" dirty="0"/>
              <a:t>Poszukiwanie rynku  sprzedaży.</a:t>
            </a:r>
            <a:endParaRPr lang="ru-RU" dirty="0"/>
          </a:p>
          <a:p>
            <a:pPr marL="342900" indent="-342900" algn="just">
              <a:buFont typeface="Arial" pitchFamily="34" charset="0"/>
              <a:buChar char="•"/>
            </a:pPr>
            <a:r>
              <a:rPr lang="pl-PL" dirty="0"/>
              <a:t>Rekrutacja.</a:t>
            </a:r>
            <a:endParaRPr lang="ru-RU" dirty="0"/>
          </a:p>
          <a:p>
            <a:pPr marL="342900" indent="-342900" algn="just">
              <a:buFont typeface="Arial" pitchFamily="34" charset="0"/>
              <a:buChar char="•"/>
            </a:pPr>
            <a:r>
              <a:rPr lang="pl-PL" dirty="0"/>
              <a:t>Uruchomienie.</a:t>
            </a:r>
            <a:endParaRPr lang="ru-RU" dirty="0"/>
          </a:p>
          <a:p>
            <a:pPr marL="342900" indent="-342900" algn="just">
              <a:buFont typeface="Arial" pitchFamily="34" charset="0"/>
              <a:buChar char="•"/>
            </a:pPr>
            <a:r>
              <a:rPr lang="pl-PL" dirty="0"/>
              <a:t>Sprzedaż produktów.</a:t>
            </a:r>
            <a:endParaRPr lang="ru-RU" dirty="0"/>
          </a:p>
        </p:txBody>
      </p:sp>
    </p:spTree>
    <p:extLst>
      <p:ext uri="{BB962C8B-B14F-4D97-AF65-F5344CB8AC3E}">
        <p14:creationId xmlns:p14="http://schemas.microsoft.com/office/powerpoint/2010/main" val="409039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560" y="692696"/>
            <a:ext cx="7776864" cy="1938992"/>
          </a:xfrm>
          <a:prstGeom prst="rect">
            <a:avLst/>
          </a:prstGeom>
          <a:noFill/>
        </p:spPr>
        <p:txBody>
          <a:bodyPr wrap="square" rtlCol="0">
            <a:spAutoFit/>
          </a:bodyPr>
          <a:lstStyle/>
          <a:p>
            <a:pPr algn="just"/>
            <a:r>
              <a:rPr lang="pl-PL" sz="2000" b="1" i="1" dirty="0"/>
              <a:t>W tej chwili ekologia jest w bardzo złym stanie i wymaga bardziej kompetentnego podejscia do produkcji. Długo myślałam na ten temat, więc znałazłam dużo ciekawych informacji . Przedstawiam swoją prezentację. Gdybym miała milion dolarów, wydałabym to z korzyścią dla natury </a:t>
            </a:r>
            <a:br>
              <a:rPr lang="pl-PL" sz="2000" b="1" i="1" dirty="0"/>
            </a:br>
            <a:r>
              <a:rPr lang="pl-PL" sz="2000" b="1" i="1" dirty="0"/>
              <a:t>i z możliwością zarabiania dla siebie.</a:t>
            </a:r>
            <a:endParaRPr lang="ru-RU" sz="2000" b="1" i="1" dirty="0"/>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560" y="2996952"/>
            <a:ext cx="3691720" cy="274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956" y="3014286"/>
            <a:ext cx="3888431" cy="274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702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675360"/>
            <a:ext cx="5796136" cy="646331"/>
          </a:xfrm>
          <a:prstGeom prst="rect">
            <a:avLst/>
          </a:prstGeom>
          <a:noFill/>
        </p:spPr>
        <p:txBody>
          <a:bodyPr wrap="square" rtlCol="0">
            <a:spAutoFit/>
          </a:bodyPr>
          <a:lstStyle/>
          <a:p>
            <a:r>
              <a:rPr lang="pl-PL" sz="3600" b="1" dirty="0"/>
              <a:t>Rozliczenia finansowe</a:t>
            </a:r>
            <a:endParaRPr lang="ru-RU" sz="3600" b="1" dirty="0"/>
          </a:p>
        </p:txBody>
      </p:sp>
      <p:graphicFrame>
        <p:nvGraphicFramePr>
          <p:cNvPr id="4" name="Таблица 3"/>
          <p:cNvGraphicFramePr>
            <a:graphicFrameLocks noGrp="1"/>
          </p:cNvGraphicFramePr>
          <p:nvPr>
            <p:extLst>
              <p:ext uri="{D42A27DB-BD31-4B8C-83A1-F6EECF244321}">
                <p14:modId xmlns:p14="http://schemas.microsoft.com/office/powerpoint/2010/main" val="3391301570"/>
              </p:ext>
            </p:extLst>
          </p:nvPr>
        </p:nvGraphicFramePr>
        <p:xfrm>
          <a:off x="7740352" y="1916832"/>
          <a:ext cx="416560" cy="29260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10000"/>
                  </a:ext>
                </a:extLst>
              </a:tr>
              <a:tr h="0">
                <a:tc>
                  <a:txBody>
                    <a:bodyPr/>
                    <a:lstStyle/>
                    <a:p>
                      <a:endParaRPr lang="ru-RU" dirty="0"/>
                    </a:p>
                  </a:txBody>
                  <a:tcPr/>
                </a:tc>
                <a:tc>
                  <a:txBody>
                    <a:bodyPr/>
                    <a:lstStyle/>
                    <a:p>
                      <a:endParaRPr lang="ru-RU"/>
                    </a:p>
                  </a:txBody>
                  <a:tcPr/>
                </a:tc>
                <a:extLst>
                  <a:ext uri="{0D108BD9-81ED-4DB2-BD59-A6C34878D82A}">
                    <a16:rowId xmlns:a16="http://schemas.microsoft.com/office/drawing/2014/main" xmlns="" val="10001"/>
                  </a:ext>
                </a:extLst>
              </a:tr>
              <a:tr h="0">
                <a:tc>
                  <a:txBody>
                    <a:bodyPr/>
                    <a:lstStyle/>
                    <a:p>
                      <a:endParaRPr lang="ru-RU" dirty="0"/>
                    </a:p>
                  </a:txBody>
                  <a:tcPr/>
                </a:tc>
                <a:tc>
                  <a:txBody>
                    <a:bodyPr/>
                    <a:lstStyle/>
                    <a:p>
                      <a:endParaRPr lang="ru-RU"/>
                    </a:p>
                  </a:txBody>
                  <a:tcPr/>
                </a:tc>
                <a:extLst>
                  <a:ext uri="{0D108BD9-81ED-4DB2-BD59-A6C34878D82A}">
                    <a16:rowId xmlns:a16="http://schemas.microsoft.com/office/drawing/2014/main" xmlns="" val="10002"/>
                  </a:ext>
                </a:extLst>
              </a:tr>
              <a:tr h="0">
                <a:tc>
                  <a:txBody>
                    <a:bodyPr/>
                    <a:lstStyle/>
                    <a:p>
                      <a:endParaRPr lang="ru-RU"/>
                    </a:p>
                  </a:txBody>
                  <a:tcPr/>
                </a:tc>
                <a:tc>
                  <a:txBody>
                    <a:bodyPr/>
                    <a:lstStyle/>
                    <a:p>
                      <a:endParaRPr lang="ru-RU" dirty="0"/>
                    </a:p>
                  </a:txBody>
                  <a:tcPr/>
                </a:tc>
                <a:extLst>
                  <a:ext uri="{0D108BD9-81ED-4DB2-BD59-A6C34878D82A}">
                    <a16:rowId xmlns:a16="http://schemas.microsoft.com/office/drawing/2014/main" xmlns="" val="10003"/>
                  </a:ext>
                </a:extLst>
              </a:tr>
              <a:tr h="0">
                <a:tc>
                  <a:txBody>
                    <a:bodyPr/>
                    <a:lstStyle/>
                    <a:p>
                      <a:endParaRPr lang="ru-RU" dirty="0"/>
                    </a:p>
                  </a:txBody>
                  <a:tcPr/>
                </a:tc>
                <a:tc>
                  <a:txBody>
                    <a:bodyPr/>
                    <a:lstStyle/>
                    <a:p>
                      <a:endParaRPr lang="ru-RU" dirty="0"/>
                    </a:p>
                  </a:txBody>
                  <a:tcPr>
                    <a:lnR w="12700" cmpd="sng">
                      <a:noFill/>
                    </a:lnR>
                  </a:tcPr>
                </a:tc>
                <a:extLst>
                  <a:ext uri="{0D108BD9-81ED-4DB2-BD59-A6C34878D82A}">
                    <a16:rowId xmlns:a16="http://schemas.microsoft.com/office/drawing/2014/main" xmlns="" val="10004"/>
                  </a:ext>
                </a:extLst>
              </a:tr>
              <a:tr h="0">
                <a:tc>
                  <a:txBody>
                    <a:bodyPr/>
                    <a:lstStyle/>
                    <a:p>
                      <a:endParaRPr lang="ru-RU" dirty="0"/>
                    </a:p>
                  </a:txBody>
                  <a:tcPr/>
                </a:tc>
                <a:tc>
                  <a:txBody>
                    <a:bodyPr/>
                    <a:lstStyle/>
                    <a:p>
                      <a:endParaRPr lang="ru-RU" dirty="0"/>
                    </a:p>
                  </a:txBody>
                  <a:tcPr>
                    <a:lnR w="12700" cmpd="sng">
                      <a:noFill/>
                    </a:lnR>
                  </a:tcPr>
                </a:tc>
                <a:extLst>
                  <a:ext uri="{0D108BD9-81ED-4DB2-BD59-A6C34878D82A}">
                    <a16:rowId xmlns:a16="http://schemas.microsoft.com/office/drawing/2014/main" xmlns="" val="10005"/>
                  </a:ext>
                </a:extLst>
              </a:tr>
              <a:tr h="0">
                <a:tc>
                  <a:txBody>
                    <a:bodyPr/>
                    <a:lstStyle/>
                    <a:p>
                      <a:endParaRPr lang="ru-RU"/>
                    </a:p>
                  </a:txBody>
                  <a:tcPr/>
                </a:tc>
                <a:tc>
                  <a:txBody>
                    <a:bodyPr/>
                    <a:lstStyle/>
                    <a:p>
                      <a:endParaRPr lang="ru-RU"/>
                    </a:p>
                  </a:txBody>
                  <a:tcPr/>
                </a:tc>
                <a:extLst>
                  <a:ext uri="{0D108BD9-81ED-4DB2-BD59-A6C34878D82A}">
                    <a16:rowId xmlns:a16="http://schemas.microsoft.com/office/drawing/2014/main" xmlns="" val="10006"/>
                  </a:ext>
                </a:extLst>
              </a:tr>
              <a:tr h="0">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10007"/>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927603855"/>
              </p:ext>
            </p:extLst>
          </p:nvPr>
        </p:nvGraphicFramePr>
        <p:xfrm>
          <a:off x="611560" y="1484781"/>
          <a:ext cx="7848872" cy="4544286"/>
        </p:xfrm>
        <a:graphic>
          <a:graphicData uri="http://schemas.openxmlformats.org/drawingml/2006/table">
            <a:tbl>
              <a:tblPr firstRow="1" bandRow="1">
                <a:tableStyleId>{5C22544A-7EE6-4342-B048-85BDC9FD1C3A}</a:tableStyleId>
              </a:tblPr>
              <a:tblGrid>
                <a:gridCol w="3395299">
                  <a:extLst>
                    <a:ext uri="{9D8B030D-6E8A-4147-A177-3AD203B41FA5}">
                      <a16:colId xmlns:a16="http://schemas.microsoft.com/office/drawing/2014/main" xmlns="" val="20000"/>
                    </a:ext>
                  </a:extLst>
                </a:gridCol>
                <a:gridCol w="4453573">
                  <a:extLst>
                    <a:ext uri="{9D8B030D-6E8A-4147-A177-3AD203B41FA5}">
                      <a16:colId xmlns:a16="http://schemas.microsoft.com/office/drawing/2014/main" xmlns="" val="20001"/>
                    </a:ext>
                  </a:extLst>
                </a:gridCol>
              </a:tblGrid>
              <a:tr h="390512">
                <a:tc>
                  <a:txBody>
                    <a:bodyPr/>
                    <a:lstStyle/>
                    <a:p>
                      <a:r>
                        <a:rPr lang="pl-PL" dirty="0"/>
                        <a:t>Lista wydatków</a:t>
                      </a:r>
                      <a:endParaRPr lang="ru-RU" dirty="0"/>
                    </a:p>
                  </a:txBody>
                  <a:tcPr/>
                </a:tc>
                <a:tc>
                  <a:txBody>
                    <a:bodyPr/>
                    <a:lstStyle/>
                    <a:p>
                      <a:r>
                        <a:rPr lang="pl-PL" dirty="0"/>
                        <a:t>Koszt w $</a:t>
                      </a:r>
                      <a:r>
                        <a:rPr lang="ru-RU" dirty="0"/>
                        <a:t> (</a:t>
                      </a:r>
                      <a:r>
                        <a:rPr lang="en-US" dirty="0"/>
                        <a:t>ok.)</a:t>
                      </a:r>
                      <a:endParaRPr lang="ru-RU" dirty="0"/>
                    </a:p>
                  </a:txBody>
                  <a:tcPr/>
                </a:tc>
                <a:extLst>
                  <a:ext uri="{0D108BD9-81ED-4DB2-BD59-A6C34878D82A}">
                    <a16:rowId xmlns:a16="http://schemas.microsoft.com/office/drawing/2014/main" xmlns="" val="10000"/>
                  </a:ext>
                </a:extLst>
              </a:tr>
              <a:tr h="937948">
                <a:tc>
                  <a:txBody>
                    <a:bodyPr/>
                    <a:lstStyle/>
                    <a:p>
                      <a:r>
                        <a:rPr lang="pl-PL" dirty="0"/>
                        <a:t>Sporządzanie dokumentów do produkcji</a:t>
                      </a:r>
                      <a:endParaRPr lang="ru-RU" dirty="0"/>
                    </a:p>
                  </a:txBody>
                  <a:tcPr/>
                </a:tc>
                <a:tc>
                  <a:txBody>
                    <a:bodyPr/>
                    <a:lstStyle/>
                    <a:p>
                      <a:pPr algn="ctr"/>
                      <a:r>
                        <a:rPr lang="ru-RU" dirty="0"/>
                        <a:t>500</a:t>
                      </a:r>
                    </a:p>
                  </a:txBody>
                  <a:tcPr/>
                </a:tc>
                <a:extLst>
                  <a:ext uri="{0D108BD9-81ED-4DB2-BD59-A6C34878D82A}">
                    <a16:rowId xmlns:a16="http://schemas.microsoft.com/office/drawing/2014/main" xmlns="" val="10001"/>
                  </a:ext>
                </a:extLst>
              </a:tr>
              <a:tr h="535971">
                <a:tc>
                  <a:txBody>
                    <a:bodyPr/>
                    <a:lstStyle/>
                    <a:p>
                      <a:r>
                        <a:rPr lang="pl-PL" dirty="0"/>
                        <a:t>Do wynajęcia lokal 120 m2</a:t>
                      </a:r>
                      <a:endParaRPr lang="ru-RU" dirty="0"/>
                    </a:p>
                  </a:txBody>
                  <a:tcPr/>
                </a:tc>
                <a:tc>
                  <a:txBody>
                    <a:bodyPr/>
                    <a:lstStyle/>
                    <a:p>
                      <a:pPr algn="ctr"/>
                      <a:r>
                        <a:rPr lang="ru-RU" dirty="0"/>
                        <a:t>5</a:t>
                      </a:r>
                      <a:r>
                        <a:rPr lang="en-US" dirty="0"/>
                        <a:t>000</a:t>
                      </a:r>
                      <a:endParaRPr lang="ru-RU" dirty="0"/>
                    </a:p>
                  </a:txBody>
                  <a:tcPr/>
                </a:tc>
                <a:extLst>
                  <a:ext uri="{0D108BD9-81ED-4DB2-BD59-A6C34878D82A}">
                    <a16:rowId xmlns:a16="http://schemas.microsoft.com/office/drawing/2014/main" xmlns="" val="10002"/>
                  </a:ext>
                </a:extLst>
              </a:tr>
              <a:tr h="535971">
                <a:tc>
                  <a:txBody>
                    <a:bodyPr/>
                    <a:lstStyle/>
                    <a:p>
                      <a:r>
                        <a:rPr lang="pl-PL" dirty="0"/>
                        <a:t>Suszarka</a:t>
                      </a:r>
                      <a:endParaRPr lang="ru-RU" dirty="0"/>
                    </a:p>
                  </a:txBody>
                  <a:tcPr/>
                </a:tc>
                <a:tc>
                  <a:txBody>
                    <a:bodyPr/>
                    <a:lstStyle/>
                    <a:p>
                      <a:pPr algn="ctr"/>
                      <a:r>
                        <a:rPr lang="ru-RU" dirty="0"/>
                        <a:t>6</a:t>
                      </a:r>
                      <a:r>
                        <a:rPr lang="en-US" dirty="0"/>
                        <a:t>000</a:t>
                      </a:r>
                      <a:endParaRPr lang="ru-RU" dirty="0"/>
                    </a:p>
                  </a:txBody>
                  <a:tcPr/>
                </a:tc>
                <a:extLst>
                  <a:ext uri="{0D108BD9-81ED-4DB2-BD59-A6C34878D82A}">
                    <a16:rowId xmlns:a16="http://schemas.microsoft.com/office/drawing/2014/main" xmlns="" val="10003"/>
                  </a:ext>
                </a:extLst>
              </a:tr>
              <a:tr h="535971">
                <a:tc>
                  <a:txBody>
                    <a:bodyPr/>
                    <a:lstStyle/>
                    <a:p>
                      <a:r>
                        <a:rPr lang="pl-PL" dirty="0"/>
                        <a:t>Kruszarka</a:t>
                      </a:r>
                      <a:endParaRPr lang="ru-RU" dirty="0"/>
                    </a:p>
                  </a:txBody>
                  <a:tcPr/>
                </a:tc>
                <a:tc>
                  <a:txBody>
                    <a:bodyPr/>
                    <a:lstStyle/>
                    <a:p>
                      <a:pPr algn="ctr"/>
                      <a:r>
                        <a:rPr lang="ru-RU" dirty="0"/>
                        <a:t>6</a:t>
                      </a:r>
                      <a:r>
                        <a:rPr lang="en-US" dirty="0"/>
                        <a:t>000</a:t>
                      </a:r>
                      <a:endParaRPr lang="ru-RU" dirty="0"/>
                    </a:p>
                  </a:txBody>
                  <a:tcPr/>
                </a:tc>
                <a:extLst>
                  <a:ext uri="{0D108BD9-81ED-4DB2-BD59-A6C34878D82A}">
                    <a16:rowId xmlns:a16="http://schemas.microsoft.com/office/drawing/2014/main" xmlns="" val="10004"/>
                  </a:ext>
                </a:extLst>
              </a:tr>
              <a:tr h="535971">
                <a:tc>
                  <a:txBody>
                    <a:bodyPr/>
                    <a:lstStyle/>
                    <a:p>
                      <a:r>
                        <a:rPr lang="pl-PL" dirty="0"/>
                        <a:t>Prasa ślimakowa</a:t>
                      </a:r>
                      <a:endParaRPr lang="ru-RU" dirty="0"/>
                    </a:p>
                  </a:txBody>
                  <a:tcPr/>
                </a:tc>
                <a:tc>
                  <a:txBody>
                    <a:bodyPr/>
                    <a:lstStyle/>
                    <a:p>
                      <a:pPr algn="ctr"/>
                      <a:r>
                        <a:rPr lang="ru-RU" dirty="0"/>
                        <a:t>14</a:t>
                      </a:r>
                      <a:r>
                        <a:rPr lang="ru-RU" baseline="0" dirty="0"/>
                        <a:t> </a:t>
                      </a:r>
                      <a:r>
                        <a:rPr lang="en-US" baseline="0" dirty="0"/>
                        <a:t>000</a:t>
                      </a:r>
                      <a:endParaRPr lang="ru-RU" dirty="0"/>
                    </a:p>
                  </a:txBody>
                  <a:tcPr/>
                </a:tc>
                <a:extLst>
                  <a:ext uri="{0D108BD9-81ED-4DB2-BD59-A6C34878D82A}">
                    <a16:rowId xmlns:a16="http://schemas.microsoft.com/office/drawing/2014/main" xmlns="" val="10005"/>
                  </a:ext>
                </a:extLst>
              </a:tr>
              <a:tr h="535971">
                <a:tc>
                  <a:txBody>
                    <a:bodyPr/>
                    <a:lstStyle/>
                    <a:p>
                      <a:r>
                        <a:rPr lang="pl-PL" dirty="0"/>
                        <a:t>Podajnik ślimakowy</a:t>
                      </a:r>
                      <a:endParaRPr lang="ru-RU" dirty="0"/>
                    </a:p>
                  </a:txBody>
                  <a:tcPr/>
                </a:tc>
                <a:tc>
                  <a:txBody>
                    <a:bodyPr/>
                    <a:lstStyle/>
                    <a:p>
                      <a:pPr algn="ctr"/>
                      <a:r>
                        <a:rPr lang="ru-RU" dirty="0"/>
                        <a:t>2</a:t>
                      </a:r>
                      <a:r>
                        <a:rPr lang="en-US" dirty="0"/>
                        <a:t>500</a:t>
                      </a:r>
                      <a:endParaRPr lang="ru-RU" dirty="0"/>
                    </a:p>
                  </a:txBody>
                  <a:tcPr/>
                </a:tc>
                <a:extLst>
                  <a:ext uri="{0D108BD9-81ED-4DB2-BD59-A6C34878D82A}">
                    <a16:rowId xmlns:a16="http://schemas.microsoft.com/office/drawing/2014/main" xmlns="" val="10006"/>
                  </a:ext>
                </a:extLst>
              </a:tr>
              <a:tr h="535971">
                <a:tc>
                  <a:txBody>
                    <a:bodyPr/>
                    <a:lstStyle/>
                    <a:p>
                      <a:r>
                        <a:rPr lang="pl-PL" dirty="0"/>
                        <a:t>Bunkier akumulacyjny</a:t>
                      </a:r>
                      <a:endParaRPr lang="ru-RU" dirty="0"/>
                    </a:p>
                  </a:txBody>
                  <a:tcPr/>
                </a:tc>
                <a:tc>
                  <a:txBody>
                    <a:bodyPr/>
                    <a:lstStyle/>
                    <a:p>
                      <a:pPr algn="ctr"/>
                      <a:r>
                        <a:rPr lang="ru-RU" dirty="0"/>
                        <a:t>3</a:t>
                      </a:r>
                      <a:r>
                        <a:rPr lang="en-US" dirty="0"/>
                        <a:t>500</a:t>
                      </a:r>
                      <a:endParaRPr lang="ru-RU"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00383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49822374"/>
              </p:ext>
            </p:extLst>
          </p:nvPr>
        </p:nvGraphicFramePr>
        <p:xfrm>
          <a:off x="755576" y="692696"/>
          <a:ext cx="7392144" cy="4562117"/>
        </p:xfrm>
        <a:graphic>
          <a:graphicData uri="http://schemas.openxmlformats.org/drawingml/2006/table">
            <a:tbl>
              <a:tblPr firstRow="1" bandRow="1">
                <a:tableStyleId>{5C22544A-7EE6-4342-B048-85BDC9FD1C3A}</a:tableStyleId>
              </a:tblPr>
              <a:tblGrid>
                <a:gridCol w="3696072">
                  <a:extLst>
                    <a:ext uri="{9D8B030D-6E8A-4147-A177-3AD203B41FA5}">
                      <a16:colId xmlns:a16="http://schemas.microsoft.com/office/drawing/2014/main" xmlns="" val="20000"/>
                    </a:ext>
                  </a:extLst>
                </a:gridCol>
                <a:gridCol w="3696072">
                  <a:extLst>
                    <a:ext uri="{9D8B030D-6E8A-4147-A177-3AD203B41FA5}">
                      <a16:colId xmlns:a16="http://schemas.microsoft.com/office/drawing/2014/main" xmlns="" val="20001"/>
                    </a:ext>
                  </a:extLst>
                </a:gridCol>
              </a:tblGrid>
              <a:tr h="610782">
                <a:tc>
                  <a:txBody>
                    <a:bodyPr/>
                    <a:lstStyle/>
                    <a:p>
                      <a:r>
                        <a:rPr lang="pl-PL" dirty="0"/>
                        <a:t>Lista wydatków</a:t>
                      </a:r>
                    </a:p>
                    <a:p>
                      <a:endParaRPr lang="ru-RU" dirty="0"/>
                    </a:p>
                  </a:txBody>
                  <a:tcPr/>
                </a:tc>
                <a:tc>
                  <a:txBody>
                    <a:bodyPr/>
                    <a:lstStyle/>
                    <a:p>
                      <a:pPr algn="ctr"/>
                      <a:r>
                        <a:rPr lang="pl-PL" dirty="0"/>
                        <a:t>Koszt w $</a:t>
                      </a:r>
                      <a:r>
                        <a:rPr lang="en-US" dirty="0"/>
                        <a:t> (ok.)</a:t>
                      </a:r>
                      <a:endParaRPr lang="pl-PL" dirty="0"/>
                    </a:p>
                    <a:p>
                      <a:pPr algn="ctr"/>
                      <a:endParaRPr lang="ru-RU" dirty="0"/>
                    </a:p>
                  </a:txBody>
                  <a:tcPr/>
                </a:tc>
                <a:extLst>
                  <a:ext uri="{0D108BD9-81ED-4DB2-BD59-A6C34878D82A}">
                    <a16:rowId xmlns:a16="http://schemas.microsoft.com/office/drawing/2014/main" xmlns="" val="10000"/>
                  </a:ext>
                </a:extLst>
              </a:tr>
              <a:tr h="534235">
                <a:tc>
                  <a:txBody>
                    <a:bodyPr/>
                    <a:lstStyle/>
                    <a:p>
                      <a:r>
                        <a:rPr lang="pl-PL" dirty="0"/>
                        <a:t>Generator ciepła</a:t>
                      </a:r>
                      <a:endParaRPr lang="ru-RU" dirty="0"/>
                    </a:p>
                  </a:txBody>
                  <a:tcPr/>
                </a:tc>
                <a:tc>
                  <a:txBody>
                    <a:bodyPr/>
                    <a:lstStyle/>
                    <a:p>
                      <a:pPr algn="ctr"/>
                      <a:r>
                        <a:rPr lang="ru-RU" dirty="0"/>
                        <a:t>7</a:t>
                      </a:r>
                      <a:r>
                        <a:rPr lang="en-US" dirty="0"/>
                        <a:t>700</a:t>
                      </a:r>
                      <a:endParaRPr lang="ru-RU" dirty="0"/>
                    </a:p>
                  </a:txBody>
                  <a:tcPr/>
                </a:tc>
                <a:extLst>
                  <a:ext uri="{0D108BD9-81ED-4DB2-BD59-A6C34878D82A}">
                    <a16:rowId xmlns:a16="http://schemas.microsoft.com/office/drawing/2014/main" xmlns="" val="10001"/>
                  </a:ext>
                </a:extLst>
              </a:tr>
              <a:tr h="534235">
                <a:tc>
                  <a:txBody>
                    <a:bodyPr/>
                    <a:lstStyle/>
                    <a:p>
                      <a:r>
                        <a:rPr lang="pl-PL" dirty="0"/>
                        <a:t>Cyklon</a:t>
                      </a:r>
                      <a:endParaRPr lang="ru-RU" dirty="0"/>
                    </a:p>
                  </a:txBody>
                  <a:tcPr/>
                </a:tc>
                <a:tc>
                  <a:txBody>
                    <a:bodyPr/>
                    <a:lstStyle/>
                    <a:p>
                      <a:pPr algn="ctr"/>
                      <a:r>
                        <a:rPr lang="ru-RU" dirty="0"/>
                        <a:t>7</a:t>
                      </a:r>
                      <a:r>
                        <a:rPr lang="en-US" dirty="0"/>
                        <a:t>70</a:t>
                      </a:r>
                      <a:endParaRPr lang="ru-RU" dirty="0"/>
                    </a:p>
                  </a:txBody>
                  <a:tcPr/>
                </a:tc>
                <a:extLst>
                  <a:ext uri="{0D108BD9-81ED-4DB2-BD59-A6C34878D82A}">
                    <a16:rowId xmlns:a16="http://schemas.microsoft.com/office/drawing/2014/main" xmlns="" val="10002"/>
                  </a:ext>
                </a:extLst>
              </a:tr>
              <a:tr h="534235">
                <a:tc>
                  <a:txBody>
                    <a:bodyPr/>
                    <a:lstStyle/>
                    <a:p>
                      <a:r>
                        <a:rPr lang="pl-PL" dirty="0"/>
                        <a:t>przenośnik</a:t>
                      </a:r>
                      <a:endParaRPr lang="ru-RU" dirty="0"/>
                    </a:p>
                  </a:txBody>
                  <a:tcPr/>
                </a:tc>
                <a:tc>
                  <a:txBody>
                    <a:bodyPr/>
                    <a:lstStyle/>
                    <a:p>
                      <a:pPr algn="ctr"/>
                      <a:r>
                        <a:rPr lang="ru-RU" dirty="0"/>
                        <a:t>9</a:t>
                      </a:r>
                      <a:r>
                        <a:rPr lang="en-US" dirty="0"/>
                        <a:t>200</a:t>
                      </a:r>
                      <a:endParaRPr lang="ru-RU" dirty="0"/>
                    </a:p>
                  </a:txBody>
                  <a:tcPr/>
                </a:tc>
                <a:extLst>
                  <a:ext uri="{0D108BD9-81ED-4DB2-BD59-A6C34878D82A}">
                    <a16:rowId xmlns:a16="http://schemas.microsoft.com/office/drawing/2014/main" xmlns="" val="10003"/>
                  </a:ext>
                </a:extLst>
              </a:tr>
              <a:tr h="534235">
                <a:tc>
                  <a:txBody>
                    <a:bodyPr/>
                    <a:lstStyle/>
                    <a:p>
                      <a:r>
                        <a:rPr lang="pl-PL" dirty="0"/>
                        <a:t>Maszyna do pakowania</a:t>
                      </a:r>
                      <a:endParaRPr lang="ru-RU" dirty="0"/>
                    </a:p>
                  </a:txBody>
                  <a:tcPr/>
                </a:tc>
                <a:tc>
                  <a:txBody>
                    <a:bodyPr/>
                    <a:lstStyle/>
                    <a:p>
                      <a:pPr algn="ctr"/>
                      <a:r>
                        <a:rPr lang="ru-RU" dirty="0"/>
                        <a:t>6</a:t>
                      </a:r>
                      <a:r>
                        <a:rPr lang="en-US" dirty="0"/>
                        <a:t>00</a:t>
                      </a:r>
                      <a:endParaRPr lang="ru-RU" dirty="0"/>
                    </a:p>
                  </a:txBody>
                  <a:tcPr/>
                </a:tc>
                <a:extLst>
                  <a:ext uri="{0D108BD9-81ED-4DB2-BD59-A6C34878D82A}">
                    <a16:rowId xmlns:a16="http://schemas.microsoft.com/office/drawing/2014/main" xmlns="" val="10004"/>
                  </a:ext>
                </a:extLst>
              </a:tr>
              <a:tr h="610782">
                <a:tc>
                  <a:txBody>
                    <a:bodyPr/>
                    <a:lstStyle/>
                    <a:p>
                      <a:r>
                        <a:rPr lang="pl-PL" dirty="0"/>
                        <a:t>Wagi elektroniczne</a:t>
                      </a:r>
                      <a:endParaRPr lang="ru-RU" dirty="0"/>
                    </a:p>
                  </a:txBody>
                  <a:tcPr/>
                </a:tc>
                <a:tc>
                  <a:txBody>
                    <a:bodyPr/>
                    <a:lstStyle/>
                    <a:p>
                      <a:pPr algn="ctr"/>
                      <a:r>
                        <a:rPr lang="ru-RU" dirty="0"/>
                        <a:t>5</a:t>
                      </a:r>
                      <a:r>
                        <a:rPr lang="en-US" dirty="0"/>
                        <a:t>00</a:t>
                      </a:r>
                      <a:endParaRPr lang="ru-RU" dirty="0"/>
                    </a:p>
                    <a:p>
                      <a:pPr algn="ctr"/>
                      <a:endParaRPr lang="ru-RU" dirty="0"/>
                    </a:p>
                  </a:txBody>
                  <a:tcPr/>
                </a:tc>
                <a:extLst>
                  <a:ext uri="{0D108BD9-81ED-4DB2-BD59-A6C34878D82A}">
                    <a16:rowId xmlns:a16="http://schemas.microsoft.com/office/drawing/2014/main" xmlns="" val="10005"/>
                  </a:ext>
                </a:extLst>
              </a:tr>
              <a:tr h="610782">
                <a:tc>
                  <a:txBody>
                    <a:bodyPr/>
                    <a:lstStyle/>
                    <a:p>
                      <a:r>
                        <a:rPr lang="pl-PL" dirty="0"/>
                        <a:t>Potrzeby gospodarcze</a:t>
                      </a:r>
                      <a:endParaRPr lang="ru-RU" dirty="0"/>
                    </a:p>
                  </a:txBody>
                  <a:tcPr/>
                </a:tc>
                <a:tc>
                  <a:txBody>
                    <a:bodyPr/>
                    <a:lstStyle/>
                    <a:p>
                      <a:pPr algn="ctr"/>
                      <a:r>
                        <a:rPr lang="ru-RU" dirty="0"/>
                        <a:t>5</a:t>
                      </a:r>
                      <a:r>
                        <a:rPr lang="en-US" dirty="0"/>
                        <a:t>00</a:t>
                      </a:r>
                      <a:endParaRPr lang="ru-RU" dirty="0"/>
                    </a:p>
                  </a:txBody>
                  <a:tcPr/>
                </a:tc>
                <a:extLst>
                  <a:ext uri="{0D108BD9-81ED-4DB2-BD59-A6C34878D82A}">
                    <a16:rowId xmlns:a16="http://schemas.microsoft.com/office/drawing/2014/main" xmlns="" val="10006"/>
                  </a:ext>
                </a:extLst>
              </a:tr>
              <a:tr h="534235">
                <a:tc>
                  <a:txBody>
                    <a:bodyPr/>
                    <a:lstStyle/>
                    <a:p>
                      <a:r>
                        <a:rPr lang="pl-PL" dirty="0"/>
                        <a:t>Kasa fiskalna</a:t>
                      </a:r>
                      <a:endParaRPr lang="ru-RU" dirty="0"/>
                    </a:p>
                  </a:txBody>
                  <a:tcPr/>
                </a:tc>
                <a:tc>
                  <a:txBody>
                    <a:bodyPr/>
                    <a:lstStyle/>
                    <a:p>
                      <a:pPr algn="ctr"/>
                      <a:r>
                        <a:rPr lang="ru-RU" dirty="0"/>
                        <a:t>6</a:t>
                      </a:r>
                      <a:r>
                        <a:rPr lang="en-US" dirty="0"/>
                        <a:t>00</a:t>
                      </a:r>
                      <a:endParaRPr lang="ru-RU" dirty="0"/>
                    </a:p>
                  </a:txBody>
                  <a:tcPr/>
                </a:tc>
                <a:extLst>
                  <a:ext uri="{0D108BD9-81ED-4DB2-BD59-A6C34878D82A}">
                    <a16:rowId xmlns:a16="http://schemas.microsoft.com/office/drawing/2014/main" xmlns="" val="10007"/>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958747510"/>
              </p:ext>
            </p:extLst>
          </p:nvPr>
        </p:nvGraphicFramePr>
        <p:xfrm>
          <a:off x="755576" y="5301208"/>
          <a:ext cx="7416824" cy="1180140"/>
        </p:xfrm>
        <a:graphic>
          <a:graphicData uri="http://schemas.openxmlformats.org/drawingml/2006/table">
            <a:tbl>
              <a:tblPr firstRow="1" bandRow="1">
                <a:tableStyleId>{5C22544A-7EE6-4342-B048-85BDC9FD1C3A}</a:tableStyleId>
              </a:tblPr>
              <a:tblGrid>
                <a:gridCol w="3708412">
                  <a:extLst>
                    <a:ext uri="{9D8B030D-6E8A-4147-A177-3AD203B41FA5}">
                      <a16:colId xmlns:a16="http://schemas.microsoft.com/office/drawing/2014/main" xmlns="" val="20000"/>
                    </a:ext>
                  </a:extLst>
                </a:gridCol>
                <a:gridCol w="3708412">
                  <a:extLst>
                    <a:ext uri="{9D8B030D-6E8A-4147-A177-3AD203B41FA5}">
                      <a16:colId xmlns:a16="http://schemas.microsoft.com/office/drawing/2014/main" xmlns="" val="20001"/>
                    </a:ext>
                  </a:extLst>
                </a:gridCol>
              </a:tblGrid>
              <a:tr h="540060">
                <a:tc>
                  <a:txBody>
                    <a:bodyPr/>
                    <a:lstStyle/>
                    <a:p>
                      <a:r>
                        <a:rPr lang="pl-PL" dirty="0"/>
                        <a:t>Wynagrodzenie dla pracowników (10 osób)</a:t>
                      </a:r>
                      <a:endParaRPr lang="ru-RU" b="0" dirty="0">
                        <a:solidFill>
                          <a:schemeClr val="tx1"/>
                        </a:solidFill>
                      </a:endParaRPr>
                    </a:p>
                  </a:txBody>
                  <a:tcPr/>
                </a:tc>
                <a:tc>
                  <a:txBody>
                    <a:bodyPr/>
                    <a:lstStyle/>
                    <a:p>
                      <a:pPr algn="ctr"/>
                      <a:r>
                        <a:rPr lang="ru-RU" dirty="0"/>
                        <a:t>205</a:t>
                      </a:r>
                      <a:r>
                        <a:rPr lang="en-US" dirty="0"/>
                        <a:t>00</a:t>
                      </a:r>
                      <a:endParaRPr lang="ru-RU" b="0" dirty="0">
                        <a:solidFill>
                          <a:schemeClr val="tx1"/>
                        </a:solidFill>
                      </a:endParaRPr>
                    </a:p>
                  </a:txBody>
                  <a:tcPr/>
                </a:tc>
                <a:extLst>
                  <a:ext uri="{0D108BD9-81ED-4DB2-BD59-A6C34878D82A}">
                    <a16:rowId xmlns:a16="http://schemas.microsoft.com/office/drawing/2014/main" xmlns="" val="10000"/>
                  </a:ext>
                </a:extLst>
              </a:tr>
              <a:tr h="540060">
                <a:tc>
                  <a:txBody>
                    <a:bodyPr/>
                    <a:lstStyle/>
                    <a:p>
                      <a:r>
                        <a:rPr lang="pl-PL" sz="2000" dirty="0"/>
                        <a:t>w sumie</a:t>
                      </a:r>
                      <a:endParaRPr lang="ru-RU" sz="2000" b="1" dirty="0"/>
                    </a:p>
                  </a:txBody>
                  <a:tcPr/>
                </a:tc>
                <a:tc>
                  <a:txBody>
                    <a:bodyPr/>
                    <a:lstStyle/>
                    <a:p>
                      <a:pPr algn="ctr"/>
                      <a:r>
                        <a:rPr lang="en-US" sz="2000" dirty="0"/>
                        <a:t>77870</a:t>
                      </a:r>
                      <a:endParaRPr lang="ru-RU" sz="2000" b="1"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948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64515385"/>
              </p:ext>
            </p:extLst>
          </p:nvPr>
        </p:nvGraphicFramePr>
        <p:xfrm>
          <a:off x="1043608" y="1483044"/>
          <a:ext cx="7104112" cy="4101764"/>
        </p:xfrm>
        <a:graphic>
          <a:graphicData uri="http://schemas.openxmlformats.org/drawingml/2006/table">
            <a:tbl>
              <a:tblPr firstRow="1" bandRow="1">
                <a:tableStyleId>{5C22544A-7EE6-4342-B048-85BDC9FD1C3A}</a:tableStyleId>
              </a:tblPr>
              <a:tblGrid>
                <a:gridCol w="3552056">
                  <a:extLst>
                    <a:ext uri="{9D8B030D-6E8A-4147-A177-3AD203B41FA5}">
                      <a16:colId xmlns:a16="http://schemas.microsoft.com/office/drawing/2014/main" xmlns="" val="20000"/>
                    </a:ext>
                  </a:extLst>
                </a:gridCol>
                <a:gridCol w="3552056">
                  <a:extLst>
                    <a:ext uri="{9D8B030D-6E8A-4147-A177-3AD203B41FA5}">
                      <a16:colId xmlns:a16="http://schemas.microsoft.com/office/drawing/2014/main" xmlns="" val="20001"/>
                    </a:ext>
                  </a:extLst>
                </a:gridCol>
              </a:tblGrid>
              <a:tr h="485298">
                <a:tc>
                  <a:txBody>
                    <a:bodyPr/>
                    <a:lstStyle/>
                    <a:p>
                      <a:r>
                        <a:rPr lang="pl-PL" dirty="0"/>
                        <a:t>Lista wydatków</a:t>
                      </a:r>
                    </a:p>
                  </a:txBody>
                  <a:tcPr/>
                </a:tc>
                <a:tc>
                  <a:txBody>
                    <a:bodyPr/>
                    <a:lstStyle/>
                    <a:p>
                      <a:pPr algn="ctr"/>
                      <a:r>
                        <a:rPr lang="pl-PL" dirty="0"/>
                        <a:t>Koszt w $ </a:t>
                      </a:r>
                      <a:r>
                        <a:rPr lang="en-US" dirty="0"/>
                        <a:t>(ok.)</a:t>
                      </a:r>
                      <a:endParaRPr lang="pl-PL" dirty="0"/>
                    </a:p>
                  </a:txBody>
                  <a:tcPr/>
                </a:tc>
                <a:extLst>
                  <a:ext uri="{0D108BD9-81ED-4DB2-BD59-A6C34878D82A}">
                    <a16:rowId xmlns:a16="http://schemas.microsoft.com/office/drawing/2014/main" xmlns="" val="10000"/>
                  </a:ext>
                </a:extLst>
              </a:tr>
              <a:tr h="837637">
                <a:tc>
                  <a:txBody>
                    <a:bodyPr/>
                    <a:lstStyle/>
                    <a:p>
                      <a:r>
                        <a:rPr lang="pl-PL" dirty="0"/>
                        <a:t>Do wynajęcia lokal 120 m2</a:t>
                      </a:r>
                      <a:endParaRPr lang="ru-RU" dirty="0"/>
                    </a:p>
                  </a:txBody>
                  <a:tcPr/>
                </a:tc>
                <a:tc>
                  <a:txBody>
                    <a:bodyPr/>
                    <a:lstStyle/>
                    <a:p>
                      <a:pPr algn="ctr"/>
                      <a:r>
                        <a:rPr lang="ru-RU" dirty="0"/>
                        <a:t>5</a:t>
                      </a:r>
                      <a:r>
                        <a:rPr lang="en-US" dirty="0"/>
                        <a:t>000</a:t>
                      </a:r>
                      <a:endParaRPr lang="ru-RU" dirty="0"/>
                    </a:p>
                  </a:txBody>
                  <a:tcPr/>
                </a:tc>
                <a:extLst>
                  <a:ext uri="{0D108BD9-81ED-4DB2-BD59-A6C34878D82A}">
                    <a16:rowId xmlns:a16="http://schemas.microsoft.com/office/drawing/2014/main" xmlns="" val="10001"/>
                  </a:ext>
                </a:extLst>
              </a:tr>
              <a:tr h="837637">
                <a:tc>
                  <a:txBody>
                    <a:bodyPr/>
                    <a:lstStyle/>
                    <a:p>
                      <a:r>
                        <a:rPr lang="pl-PL" dirty="0"/>
                        <a:t>Wynagrodzenie 10 pracowników</a:t>
                      </a:r>
                      <a:endParaRPr lang="ru-RU" dirty="0"/>
                    </a:p>
                  </a:txBody>
                  <a:tcPr/>
                </a:tc>
                <a:tc>
                  <a:txBody>
                    <a:bodyPr/>
                    <a:lstStyle/>
                    <a:p>
                      <a:pPr algn="ctr"/>
                      <a:r>
                        <a:rPr lang="ru-RU" dirty="0"/>
                        <a:t>205</a:t>
                      </a:r>
                      <a:r>
                        <a:rPr lang="en-US" dirty="0"/>
                        <a:t>00</a:t>
                      </a:r>
                      <a:endParaRPr lang="ru-RU" dirty="0"/>
                    </a:p>
                  </a:txBody>
                  <a:tcPr/>
                </a:tc>
                <a:extLst>
                  <a:ext uri="{0D108BD9-81ED-4DB2-BD59-A6C34878D82A}">
                    <a16:rowId xmlns:a16="http://schemas.microsoft.com/office/drawing/2014/main" xmlns="" val="10002"/>
                  </a:ext>
                </a:extLst>
              </a:tr>
              <a:tr h="485298">
                <a:tc>
                  <a:txBody>
                    <a:bodyPr/>
                    <a:lstStyle/>
                    <a:p>
                      <a:r>
                        <a:rPr lang="pl-PL" dirty="0"/>
                        <a:t>Opłaty za media</a:t>
                      </a:r>
                      <a:endParaRPr lang="ru-RU" dirty="0"/>
                    </a:p>
                  </a:txBody>
                  <a:tcPr/>
                </a:tc>
                <a:tc>
                  <a:txBody>
                    <a:bodyPr/>
                    <a:lstStyle/>
                    <a:p>
                      <a:pPr algn="ctr"/>
                      <a:r>
                        <a:rPr lang="ru-RU" dirty="0"/>
                        <a:t>1500</a:t>
                      </a:r>
                    </a:p>
                  </a:txBody>
                  <a:tcPr/>
                </a:tc>
                <a:extLst>
                  <a:ext uri="{0D108BD9-81ED-4DB2-BD59-A6C34878D82A}">
                    <a16:rowId xmlns:a16="http://schemas.microsoft.com/office/drawing/2014/main" xmlns="" val="10003"/>
                  </a:ext>
                </a:extLst>
              </a:tr>
              <a:tr h="485298">
                <a:tc>
                  <a:txBody>
                    <a:bodyPr/>
                    <a:lstStyle/>
                    <a:p>
                      <a:r>
                        <a:rPr lang="pl-PL" dirty="0"/>
                        <a:t>Reklama</a:t>
                      </a:r>
                      <a:endParaRPr lang="ru-RU" dirty="0"/>
                    </a:p>
                  </a:txBody>
                  <a:tcPr/>
                </a:tc>
                <a:tc>
                  <a:txBody>
                    <a:bodyPr/>
                    <a:lstStyle/>
                    <a:p>
                      <a:pPr algn="ctr"/>
                      <a:r>
                        <a:rPr lang="ru-RU" dirty="0"/>
                        <a:t>5</a:t>
                      </a:r>
                      <a:r>
                        <a:rPr lang="en-US" dirty="0"/>
                        <a:t>00</a:t>
                      </a:r>
                      <a:endParaRPr lang="ru-RU" dirty="0"/>
                    </a:p>
                  </a:txBody>
                  <a:tcPr/>
                </a:tc>
                <a:extLst>
                  <a:ext uri="{0D108BD9-81ED-4DB2-BD59-A6C34878D82A}">
                    <a16:rowId xmlns:a16="http://schemas.microsoft.com/office/drawing/2014/main" xmlns="" val="10004"/>
                  </a:ext>
                </a:extLst>
              </a:tr>
              <a:tr h="485298">
                <a:tc>
                  <a:txBody>
                    <a:bodyPr/>
                    <a:lstStyle/>
                    <a:p>
                      <a:r>
                        <a:rPr lang="pl-PL" dirty="0"/>
                        <a:t>Zakup surowców</a:t>
                      </a:r>
                      <a:endParaRPr lang="ru-RU" dirty="0"/>
                    </a:p>
                  </a:txBody>
                  <a:tcPr/>
                </a:tc>
                <a:tc>
                  <a:txBody>
                    <a:bodyPr/>
                    <a:lstStyle/>
                    <a:p>
                      <a:pPr algn="ctr"/>
                      <a:r>
                        <a:rPr lang="ru-RU" dirty="0"/>
                        <a:t>1</a:t>
                      </a:r>
                      <a:r>
                        <a:rPr lang="en-US" dirty="0"/>
                        <a:t>8000</a:t>
                      </a:r>
                      <a:endParaRPr lang="ru-RU" dirty="0"/>
                    </a:p>
                  </a:txBody>
                  <a:tcPr/>
                </a:tc>
                <a:extLst>
                  <a:ext uri="{0D108BD9-81ED-4DB2-BD59-A6C34878D82A}">
                    <a16:rowId xmlns:a16="http://schemas.microsoft.com/office/drawing/2014/main" xmlns="" val="10005"/>
                  </a:ext>
                </a:extLst>
              </a:tr>
              <a:tr h="485298">
                <a:tc>
                  <a:txBody>
                    <a:bodyPr/>
                    <a:lstStyle/>
                    <a:p>
                      <a:r>
                        <a:rPr lang="pl-PL" sz="2000" b="1" dirty="0"/>
                        <a:t>W sumie</a:t>
                      </a:r>
                      <a:endParaRPr lang="ru-RU" sz="2000" b="1" dirty="0"/>
                    </a:p>
                  </a:txBody>
                  <a:tcPr/>
                </a:tc>
                <a:tc>
                  <a:txBody>
                    <a:bodyPr/>
                    <a:lstStyle/>
                    <a:p>
                      <a:pPr algn="ctr"/>
                      <a:r>
                        <a:rPr lang="en-US" sz="2000" b="1" dirty="0"/>
                        <a:t>45500</a:t>
                      </a:r>
                      <a:endParaRPr lang="ru-RU" sz="2000" b="1" dirty="0"/>
                    </a:p>
                  </a:txBody>
                  <a:tcPr/>
                </a:tc>
                <a:extLst>
                  <a:ext uri="{0D108BD9-81ED-4DB2-BD59-A6C34878D82A}">
                    <a16:rowId xmlns:a16="http://schemas.microsoft.com/office/drawing/2014/main" xmlns="" val="10006"/>
                  </a:ext>
                </a:extLst>
              </a:tr>
            </a:tbl>
          </a:graphicData>
        </a:graphic>
      </p:graphicFrame>
      <p:sp>
        <p:nvSpPr>
          <p:cNvPr id="3" name="Прямоугольник 2"/>
          <p:cNvSpPr/>
          <p:nvPr/>
        </p:nvSpPr>
        <p:spPr>
          <a:xfrm>
            <a:off x="1115616" y="692696"/>
            <a:ext cx="6564618" cy="646331"/>
          </a:xfrm>
          <a:prstGeom prst="rect">
            <a:avLst/>
          </a:prstGeom>
        </p:spPr>
        <p:txBody>
          <a:bodyPr wrap="none">
            <a:spAutoFit/>
          </a:bodyPr>
          <a:lstStyle/>
          <a:p>
            <a:r>
              <a:rPr lang="pl-PL" sz="3600" b="1" dirty="0"/>
              <a:t>Wydatki bieżące w miesiącu</a:t>
            </a:r>
            <a:endParaRPr lang="ru-RU" sz="3600" b="1"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529014563"/>
              </p:ext>
            </p:extLst>
          </p:nvPr>
        </p:nvGraphicFramePr>
        <p:xfrm>
          <a:off x="3957638" y="3233738"/>
          <a:ext cx="1228725" cy="390525"/>
        </p:xfrm>
        <a:graphic>
          <a:graphicData uri="http://schemas.openxmlformats.org/presentationml/2006/ole">
            <mc:AlternateContent xmlns:mc="http://schemas.openxmlformats.org/markup-compatibility/2006">
              <mc:Choice xmlns:v="urn:schemas-microsoft-com:vml" Requires="v">
                <p:oleObj spid="_x0000_s1026" name="Лист" r:id="rId4" imgW="1228873" imgH="390647" progId="Excel.Sheet.12">
                  <p:embed/>
                </p:oleObj>
              </mc:Choice>
              <mc:Fallback>
                <p:oleObj name="Лист" r:id="rId4" imgW="1228873" imgH="390647" progId="Excel.Sheet.12">
                  <p:embed/>
                  <p:pic>
                    <p:nvPicPr>
                      <p:cNvPr id="0" name=""/>
                      <p:cNvPicPr/>
                      <p:nvPr/>
                    </p:nvPicPr>
                    <p:blipFill>
                      <a:blip r:embed="rId5"/>
                      <a:stretch>
                        <a:fillRect/>
                      </a:stretch>
                    </p:blipFill>
                    <p:spPr>
                      <a:xfrm>
                        <a:off x="3957638" y="3233738"/>
                        <a:ext cx="1228725" cy="390525"/>
                      </a:xfrm>
                      <a:prstGeom prst="rect">
                        <a:avLst/>
                      </a:prstGeom>
                    </p:spPr>
                  </p:pic>
                </p:oleObj>
              </mc:Fallback>
            </mc:AlternateContent>
          </a:graphicData>
        </a:graphic>
      </p:graphicFrame>
    </p:spTree>
    <p:extLst>
      <p:ext uri="{BB962C8B-B14F-4D97-AF65-F5344CB8AC3E}">
        <p14:creationId xmlns:p14="http://schemas.microsoft.com/office/powerpoint/2010/main" val="2703218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2954" y="736284"/>
            <a:ext cx="5085046" cy="646331"/>
          </a:xfrm>
          <a:prstGeom prst="rect">
            <a:avLst/>
          </a:prstGeom>
        </p:spPr>
        <p:txBody>
          <a:bodyPr wrap="none">
            <a:spAutoFit/>
          </a:bodyPr>
          <a:lstStyle/>
          <a:p>
            <a:r>
              <a:rPr lang="pl-PL" sz="3600" b="1" dirty="0"/>
              <a:t>Wymagania lokalowe</a:t>
            </a:r>
            <a:endParaRPr lang="ru-RU" sz="3600" b="1" dirty="0"/>
          </a:p>
        </p:txBody>
      </p:sp>
      <p:sp>
        <p:nvSpPr>
          <p:cNvPr id="3" name="Прямоугольник 2"/>
          <p:cNvSpPr/>
          <p:nvPr/>
        </p:nvSpPr>
        <p:spPr>
          <a:xfrm>
            <a:off x="1237536" y="2636912"/>
            <a:ext cx="6155882" cy="2677656"/>
          </a:xfrm>
          <a:prstGeom prst="rect">
            <a:avLst/>
          </a:prstGeom>
        </p:spPr>
        <p:txBody>
          <a:bodyPr wrap="square">
            <a:spAutoFit/>
          </a:bodyPr>
          <a:lstStyle/>
          <a:p>
            <a:pPr marL="457200" indent="-457200">
              <a:buFont typeface="Arial" pitchFamily="34" charset="0"/>
              <a:buChar char="•"/>
            </a:pPr>
            <a:r>
              <a:rPr lang="pl-PL" sz="2400" dirty="0"/>
              <a:t>Powierzchnia od 150 m2;</a:t>
            </a:r>
            <a:endParaRPr lang="ru-RU" sz="2400" dirty="0"/>
          </a:p>
          <a:p>
            <a:pPr marL="457200" indent="-457200">
              <a:buFont typeface="Arial" pitchFamily="34" charset="0"/>
              <a:buChar char="•"/>
            </a:pPr>
            <a:r>
              <a:rPr lang="pl-PL" sz="2400" dirty="0"/>
              <a:t>Dostępność wodociągów, kanalizacji i innych połączeń;</a:t>
            </a:r>
            <a:endParaRPr lang="ru-RU" sz="2400" dirty="0"/>
          </a:p>
          <a:p>
            <a:pPr marL="457200" indent="-457200">
              <a:buFont typeface="Arial" pitchFamily="34" charset="0"/>
              <a:buChar char="•"/>
            </a:pPr>
            <a:r>
              <a:rPr lang="pl-PL" sz="2400" dirty="0"/>
              <a:t>Zasilanie 380 V;</a:t>
            </a:r>
            <a:endParaRPr lang="ru-RU" sz="2400" dirty="0"/>
          </a:p>
          <a:p>
            <a:pPr marL="457200" indent="-457200">
              <a:buFont typeface="Arial" pitchFamily="34" charset="0"/>
              <a:buChar char="•"/>
            </a:pPr>
            <a:r>
              <a:rPr lang="pl-PL" sz="2400" dirty="0"/>
              <a:t>Zgodność z wymogami sanitarno-epidemiologicznymi i przepisami bezpieczeństwa pożarowego.</a:t>
            </a:r>
            <a:endParaRPr lang="ru-RU" sz="2400" dirty="0"/>
          </a:p>
        </p:txBody>
      </p:sp>
      <p:sp>
        <p:nvSpPr>
          <p:cNvPr id="4" name="Прямоугольник 3"/>
          <p:cNvSpPr/>
          <p:nvPr/>
        </p:nvSpPr>
        <p:spPr>
          <a:xfrm>
            <a:off x="824058" y="1442682"/>
            <a:ext cx="7564366" cy="830997"/>
          </a:xfrm>
          <a:prstGeom prst="rect">
            <a:avLst/>
          </a:prstGeom>
        </p:spPr>
        <p:txBody>
          <a:bodyPr wrap="square">
            <a:spAutoFit/>
          </a:bodyPr>
          <a:lstStyle/>
          <a:p>
            <a:pPr algn="just"/>
            <a:r>
              <a:rPr lang="pl-PL" sz="2400" b="1" dirty="0"/>
              <a:t>Do produkcji euro brykietów należy znaleźć lokal spełniający następujące wymagania:</a:t>
            </a:r>
            <a:endParaRPr lang="ru-RU" sz="2400" b="1" dirty="0"/>
          </a:p>
        </p:txBody>
      </p:sp>
    </p:spTree>
    <p:extLst>
      <p:ext uri="{BB962C8B-B14F-4D97-AF65-F5344CB8AC3E}">
        <p14:creationId xmlns:p14="http://schemas.microsoft.com/office/powerpoint/2010/main" val="16523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6128" y="620688"/>
            <a:ext cx="3306880" cy="707886"/>
          </a:xfrm>
          <a:prstGeom prst="rect">
            <a:avLst/>
          </a:prstGeom>
        </p:spPr>
        <p:txBody>
          <a:bodyPr wrap="square">
            <a:spAutoFit/>
          </a:bodyPr>
          <a:lstStyle/>
          <a:p>
            <a:r>
              <a:rPr lang="pl-PL" sz="4000" b="1" dirty="0"/>
              <a:t>Sprzęt</a:t>
            </a:r>
            <a:endParaRPr lang="ru-RU" sz="4000" b="1" dirty="0"/>
          </a:p>
        </p:txBody>
      </p:sp>
      <p:sp>
        <p:nvSpPr>
          <p:cNvPr id="3" name="Прямоугольник 2"/>
          <p:cNvSpPr/>
          <p:nvPr/>
        </p:nvSpPr>
        <p:spPr>
          <a:xfrm>
            <a:off x="1017881" y="1628800"/>
            <a:ext cx="7210253" cy="830997"/>
          </a:xfrm>
          <a:prstGeom prst="rect">
            <a:avLst/>
          </a:prstGeom>
        </p:spPr>
        <p:txBody>
          <a:bodyPr wrap="square">
            <a:spAutoFit/>
          </a:bodyPr>
          <a:lstStyle/>
          <a:p>
            <a:r>
              <a:rPr lang="pl-PL" sz="2400" b="1" dirty="0"/>
              <a:t>Standardowe wyposażenie do produkcji brykietów paliwowych obejmuje:</a:t>
            </a:r>
            <a:endParaRPr lang="ru-RU" sz="2400" b="1" dirty="0"/>
          </a:p>
        </p:txBody>
      </p:sp>
      <p:sp>
        <p:nvSpPr>
          <p:cNvPr id="4" name="Прямоугольник 3"/>
          <p:cNvSpPr/>
          <p:nvPr/>
        </p:nvSpPr>
        <p:spPr>
          <a:xfrm>
            <a:off x="945664" y="3097230"/>
            <a:ext cx="5310336" cy="1323439"/>
          </a:xfrm>
          <a:prstGeom prst="rect">
            <a:avLst/>
          </a:prstGeom>
        </p:spPr>
        <p:txBody>
          <a:bodyPr wrap="square">
            <a:spAutoFit/>
          </a:bodyPr>
          <a:lstStyle/>
          <a:p>
            <a:pPr marL="457200" indent="-457200">
              <a:buFont typeface="Arial" pitchFamily="34" charset="0"/>
              <a:buChar char="•"/>
            </a:pPr>
            <a:r>
              <a:rPr lang="pl-PL" sz="2000" dirty="0"/>
              <a:t>kruszarka;</a:t>
            </a:r>
            <a:endParaRPr lang="ru-RU" sz="2000" dirty="0"/>
          </a:p>
          <a:p>
            <a:pPr marL="457200" indent="-457200">
              <a:buFont typeface="Arial" pitchFamily="34" charset="0"/>
              <a:buChar char="•"/>
            </a:pPr>
            <a:r>
              <a:rPr lang="pl-PL" sz="2000" dirty="0"/>
              <a:t>podajnik ślimakowy;</a:t>
            </a:r>
            <a:endParaRPr lang="ru-RU" sz="2000" dirty="0"/>
          </a:p>
          <a:p>
            <a:pPr marL="457200" indent="-457200">
              <a:buFont typeface="Arial" pitchFamily="34" charset="0"/>
              <a:buChar char="•"/>
            </a:pPr>
            <a:r>
              <a:rPr lang="pl-PL" sz="2000" dirty="0"/>
              <a:t>prasa ślimakowa;</a:t>
            </a:r>
            <a:endParaRPr lang="ru-RU" sz="2000" dirty="0"/>
          </a:p>
          <a:p>
            <a:pPr marL="457200" indent="-457200">
              <a:buFont typeface="Arial" pitchFamily="34" charset="0"/>
              <a:buChar char="•"/>
            </a:pPr>
            <a:r>
              <a:rPr lang="pl-PL" sz="2000" dirty="0"/>
              <a:t>cyklon;</a:t>
            </a:r>
            <a:endParaRPr lang="ru-RU" sz="2000" dirty="0"/>
          </a:p>
        </p:txBody>
      </p:sp>
      <p:sp>
        <p:nvSpPr>
          <p:cNvPr id="5" name="Прямоугольник 4"/>
          <p:cNvSpPr/>
          <p:nvPr/>
        </p:nvSpPr>
        <p:spPr>
          <a:xfrm>
            <a:off x="4610640" y="3097230"/>
            <a:ext cx="4572000" cy="1477328"/>
          </a:xfrm>
          <a:prstGeom prst="rect">
            <a:avLst/>
          </a:prstGeom>
        </p:spPr>
        <p:txBody>
          <a:bodyPr>
            <a:spAutoFit/>
          </a:bodyPr>
          <a:lstStyle/>
          <a:p>
            <a:pPr marL="285750" indent="-285750">
              <a:buFont typeface="Arial" pitchFamily="34" charset="0"/>
              <a:buChar char="•"/>
            </a:pPr>
            <a:r>
              <a:rPr lang="pl-PL" dirty="0"/>
              <a:t>agregat pakujący;</a:t>
            </a:r>
          </a:p>
          <a:p>
            <a:pPr marL="285750" indent="-285750">
              <a:buFont typeface="Arial" pitchFamily="34" charset="0"/>
              <a:buChar char="•"/>
            </a:pPr>
            <a:r>
              <a:rPr lang="pl-PL" dirty="0"/>
              <a:t>przenośnik;</a:t>
            </a:r>
          </a:p>
          <a:p>
            <a:pPr marL="285750" indent="-285750">
              <a:buFont typeface="Arial" pitchFamily="34" charset="0"/>
              <a:buChar char="•"/>
            </a:pPr>
            <a:r>
              <a:rPr lang="pl-PL" dirty="0"/>
              <a:t>suszarnię;</a:t>
            </a:r>
          </a:p>
          <a:p>
            <a:pPr marL="285750" indent="-285750">
              <a:buFont typeface="Arial" pitchFamily="34" charset="0"/>
              <a:buChar char="•"/>
            </a:pPr>
            <a:r>
              <a:rPr lang="pl-PL" dirty="0"/>
              <a:t>generator ciepła;</a:t>
            </a:r>
          </a:p>
          <a:p>
            <a:pPr marL="285750" indent="-285750">
              <a:buFont typeface="Arial" pitchFamily="34" charset="0"/>
              <a:buChar char="•"/>
            </a:pPr>
            <a:r>
              <a:rPr lang="pl-PL" dirty="0"/>
              <a:t>zbiornik akumulacyjny.</a:t>
            </a:r>
          </a:p>
        </p:txBody>
      </p:sp>
    </p:spTree>
    <p:extLst>
      <p:ext uri="{BB962C8B-B14F-4D97-AF65-F5344CB8AC3E}">
        <p14:creationId xmlns:p14="http://schemas.microsoft.com/office/powerpoint/2010/main" val="1136892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751383"/>
            <a:ext cx="2278188" cy="707886"/>
          </a:xfrm>
          <a:prstGeom prst="rect">
            <a:avLst/>
          </a:prstGeom>
        </p:spPr>
        <p:txBody>
          <a:bodyPr wrap="none">
            <a:spAutoFit/>
          </a:bodyPr>
          <a:lstStyle/>
          <a:p>
            <a:r>
              <a:rPr lang="pl-PL" sz="4000" b="1" dirty="0"/>
              <a:t>Personel</a:t>
            </a:r>
            <a:endParaRPr lang="ru-RU" sz="4000" b="1" dirty="0"/>
          </a:p>
        </p:txBody>
      </p:sp>
      <p:sp>
        <p:nvSpPr>
          <p:cNvPr id="3" name="Прямоугольник 2"/>
          <p:cNvSpPr/>
          <p:nvPr/>
        </p:nvSpPr>
        <p:spPr>
          <a:xfrm>
            <a:off x="808081" y="1628800"/>
            <a:ext cx="7632848" cy="1200329"/>
          </a:xfrm>
          <a:prstGeom prst="rect">
            <a:avLst/>
          </a:prstGeom>
        </p:spPr>
        <p:txBody>
          <a:bodyPr wrap="square">
            <a:spAutoFit/>
          </a:bodyPr>
          <a:lstStyle/>
          <a:p>
            <a:pPr algn="just"/>
            <a:r>
              <a:rPr lang="pl-PL" sz="2400" b="1" dirty="0"/>
              <a:t>Aby firma przynosiła dobre zyski, ważne jest, aby zadbać o dobór wykwalifikowanego personelu. Personel powinien obejmować:</a:t>
            </a:r>
            <a:endParaRPr lang="ru-RU" sz="2400" b="1" dirty="0"/>
          </a:p>
        </p:txBody>
      </p:sp>
      <p:sp>
        <p:nvSpPr>
          <p:cNvPr id="4" name="Прямоугольник 3"/>
          <p:cNvSpPr/>
          <p:nvPr/>
        </p:nvSpPr>
        <p:spPr>
          <a:xfrm>
            <a:off x="1169368" y="3212976"/>
            <a:ext cx="6336704" cy="2308324"/>
          </a:xfrm>
          <a:prstGeom prst="rect">
            <a:avLst/>
          </a:prstGeom>
        </p:spPr>
        <p:txBody>
          <a:bodyPr wrap="square">
            <a:spAutoFit/>
          </a:bodyPr>
          <a:lstStyle/>
          <a:p>
            <a:pPr marL="457200" indent="-457200">
              <a:buFont typeface="Arial" pitchFamily="34" charset="0"/>
              <a:buChar char="•"/>
            </a:pPr>
            <a:r>
              <a:rPr lang="pl-PL" sz="2400" dirty="0"/>
              <a:t>dyrektora generalnego;</a:t>
            </a:r>
            <a:endParaRPr lang="ru-RU" sz="2400" dirty="0"/>
          </a:p>
          <a:p>
            <a:pPr marL="457200" indent="-457200">
              <a:buFont typeface="Arial" pitchFamily="34" charset="0"/>
              <a:buChar char="•"/>
            </a:pPr>
            <a:r>
              <a:rPr lang="pl-PL" sz="2400" dirty="0"/>
              <a:t>kierownik zmiany;</a:t>
            </a:r>
            <a:endParaRPr lang="ru-RU" sz="2400" dirty="0"/>
          </a:p>
          <a:p>
            <a:pPr marL="457200" indent="-457200">
              <a:buFont typeface="Arial" pitchFamily="34" charset="0"/>
              <a:buChar char="•"/>
            </a:pPr>
            <a:r>
              <a:rPr lang="pl-PL" sz="2400" dirty="0"/>
              <a:t>księgowy;</a:t>
            </a:r>
            <a:endParaRPr lang="ru-RU" sz="2400" dirty="0"/>
          </a:p>
          <a:p>
            <a:pPr marL="457200" indent="-457200">
              <a:buFont typeface="Arial" pitchFamily="34" charset="0"/>
              <a:buChar char="•"/>
            </a:pPr>
            <a:r>
              <a:rPr lang="pl-PL" sz="2400" dirty="0"/>
              <a:t>operatorów produkcji;</a:t>
            </a:r>
            <a:endParaRPr lang="ru-RU" sz="2400" dirty="0"/>
          </a:p>
          <a:p>
            <a:pPr marL="457200" indent="-457200">
              <a:buFont typeface="Arial" pitchFamily="34" charset="0"/>
              <a:buChar char="•"/>
            </a:pPr>
            <a:r>
              <a:rPr lang="pl-PL" sz="2400" dirty="0"/>
              <a:t>kierowca;</a:t>
            </a:r>
            <a:endParaRPr lang="ru-RU" sz="2400" dirty="0"/>
          </a:p>
          <a:p>
            <a:pPr marL="457200" indent="-457200">
              <a:buFont typeface="Arial" pitchFamily="34" charset="0"/>
              <a:buChar char="•"/>
            </a:pPr>
            <a:r>
              <a:rPr lang="pl-PL" sz="2400" dirty="0"/>
              <a:t>pracowników (ok. 9 osób).</a:t>
            </a:r>
            <a:endParaRPr lang="ru-RU" sz="2400" dirty="0"/>
          </a:p>
        </p:txBody>
      </p:sp>
    </p:spTree>
    <p:extLst>
      <p:ext uri="{BB962C8B-B14F-4D97-AF65-F5344CB8AC3E}">
        <p14:creationId xmlns:p14="http://schemas.microsoft.com/office/powerpoint/2010/main" val="2070171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828297"/>
            <a:ext cx="5745484" cy="769441"/>
          </a:xfrm>
          <a:prstGeom prst="rect">
            <a:avLst/>
          </a:prstGeom>
        </p:spPr>
        <p:txBody>
          <a:bodyPr wrap="none">
            <a:spAutoFit/>
          </a:bodyPr>
          <a:lstStyle/>
          <a:p>
            <a:r>
              <a:rPr lang="pl-PL" sz="4400" b="1" dirty="0"/>
              <a:t>Sprzedaż produktów</a:t>
            </a:r>
            <a:endParaRPr lang="ru-RU" sz="4400" b="1" dirty="0"/>
          </a:p>
        </p:txBody>
      </p:sp>
      <p:sp>
        <p:nvSpPr>
          <p:cNvPr id="3" name="Прямоугольник 2"/>
          <p:cNvSpPr/>
          <p:nvPr/>
        </p:nvSpPr>
        <p:spPr>
          <a:xfrm>
            <a:off x="1032667" y="1700808"/>
            <a:ext cx="7126235" cy="3693319"/>
          </a:xfrm>
          <a:prstGeom prst="rect">
            <a:avLst/>
          </a:prstGeom>
        </p:spPr>
        <p:txBody>
          <a:bodyPr wrap="square">
            <a:spAutoFit/>
          </a:bodyPr>
          <a:lstStyle/>
          <a:p>
            <a:pPr marL="342900" indent="-342900" algn="just">
              <a:buFont typeface="Arial" pitchFamily="34" charset="0"/>
              <a:buChar char="•"/>
            </a:pPr>
            <a:r>
              <a:rPr lang="pl-PL" dirty="0"/>
              <a:t>Głównymi konsumentami tych produktów mogą być właściciele wiejskich domków i prywatnych domów, do ogrzewania których używane są kotły lub kominki. Sprzedaż towarów może odbywać się za pośrednictwem dużych supermarketów budowlanych lub, na przykład, przez Internet.</a:t>
            </a:r>
            <a:endParaRPr lang="ru-RU" dirty="0"/>
          </a:p>
          <a:p>
            <a:pPr marL="342900" indent="-342900" algn="just">
              <a:buFont typeface="Arial" pitchFamily="34" charset="0"/>
              <a:buChar char="•"/>
            </a:pPr>
            <a:endParaRPr lang="ru-RU" dirty="0"/>
          </a:p>
          <a:p>
            <a:pPr marL="342900" indent="-342900" algn="just">
              <a:buFont typeface="Arial" pitchFamily="34" charset="0"/>
              <a:buChar char="•"/>
            </a:pPr>
            <a:r>
              <a:rPr lang="pl-PL" dirty="0"/>
              <a:t>Ponadto eurodrowa są bardzo poszukiwane w różnych przedsiębiorstwach rolnych, fermach drobiu, kombinatach i innych podobnych organizacjach. Producenci brykietów mogą regularnie dostarczać hurtowo produkty do różnych firm, w których do ogrzewania pomieszczeń stosuje się paliwo stałe.</a:t>
            </a:r>
            <a:endParaRPr lang="ru-RU" dirty="0"/>
          </a:p>
        </p:txBody>
      </p:sp>
    </p:spTree>
    <p:extLst>
      <p:ext uri="{BB962C8B-B14F-4D97-AF65-F5344CB8AC3E}">
        <p14:creationId xmlns:p14="http://schemas.microsoft.com/office/powerpoint/2010/main" val="2170247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52046"/>
            <a:ext cx="3962944" cy="707886"/>
          </a:xfrm>
          <a:prstGeom prst="rect">
            <a:avLst/>
          </a:prstGeom>
        </p:spPr>
        <p:txBody>
          <a:bodyPr wrap="none">
            <a:spAutoFit/>
          </a:bodyPr>
          <a:lstStyle/>
          <a:p>
            <a:r>
              <a:rPr lang="pl-PL" sz="4000" b="1" dirty="0"/>
              <a:t>Możliwe ryzyko</a:t>
            </a:r>
            <a:endParaRPr lang="ru-RU" sz="4000" b="1" dirty="0"/>
          </a:p>
        </p:txBody>
      </p:sp>
      <p:sp>
        <p:nvSpPr>
          <p:cNvPr id="3" name="Прямоугольник 2"/>
          <p:cNvSpPr/>
          <p:nvPr/>
        </p:nvSpPr>
        <p:spPr>
          <a:xfrm>
            <a:off x="1032667" y="1359932"/>
            <a:ext cx="7292552" cy="1569660"/>
          </a:xfrm>
          <a:prstGeom prst="rect">
            <a:avLst/>
          </a:prstGeom>
        </p:spPr>
        <p:txBody>
          <a:bodyPr wrap="square">
            <a:spAutoFit/>
          </a:bodyPr>
          <a:lstStyle/>
          <a:p>
            <a:pPr algn="just"/>
            <a:r>
              <a:rPr lang="pl-PL" sz="2400" b="1" dirty="0"/>
              <a:t>Podczas opracowywania biznesplanu ważne jest, aby wziąć pod uwagę możliwe ryzyko, które może wystąpić w tego rodzaju działalności.</a:t>
            </a:r>
            <a:endParaRPr lang="ru-RU" sz="2400" b="1" dirty="0"/>
          </a:p>
        </p:txBody>
      </p:sp>
      <p:sp>
        <p:nvSpPr>
          <p:cNvPr id="4" name="Прямоугольник 3"/>
          <p:cNvSpPr/>
          <p:nvPr/>
        </p:nvSpPr>
        <p:spPr>
          <a:xfrm>
            <a:off x="1043608" y="2968143"/>
            <a:ext cx="6716488" cy="2554545"/>
          </a:xfrm>
          <a:prstGeom prst="rect">
            <a:avLst/>
          </a:prstGeom>
        </p:spPr>
        <p:txBody>
          <a:bodyPr wrap="square">
            <a:spAutoFit/>
          </a:bodyPr>
          <a:lstStyle/>
          <a:p>
            <a:pPr marL="342900" indent="-342900" algn="just">
              <a:buFont typeface="Arial" pitchFamily="34" charset="0"/>
              <a:buChar char="•"/>
            </a:pPr>
            <a:r>
              <a:rPr lang="pl-PL" sz="2000" dirty="0"/>
              <a:t>Wysoka konkurencja. Aby mocno zająć swoją niszę na rynku, przedsiębiorcy muszą kompetentnie prowadzić firmę marketingową.</a:t>
            </a:r>
            <a:endParaRPr lang="ru-RU" sz="2000" dirty="0"/>
          </a:p>
          <a:p>
            <a:pPr marL="342900" indent="-342900" algn="just">
              <a:buFont typeface="Arial" pitchFamily="34" charset="0"/>
              <a:buChar char="•"/>
            </a:pPr>
            <a:endParaRPr lang="ru-RU" sz="2000" dirty="0"/>
          </a:p>
          <a:p>
            <a:pPr marL="342900" indent="-342900" algn="just">
              <a:buFont typeface="Arial" pitchFamily="34" charset="0"/>
              <a:buChar char="•"/>
            </a:pPr>
            <a:r>
              <a:rPr lang="pl-PL" sz="2000" dirty="0"/>
              <a:t>Ryzyko majątkowe. Awaria transportu i sprzętu może spowodować zatrzymanie produkcji, a ich wymiana będzie wymagała znacznych nakładów finansowych.</a:t>
            </a:r>
            <a:endParaRPr lang="ru-RU" sz="2000" dirty="0"/>
          </a:p>
        </p:txBody>
      </p:sp>
    </p:spTree>
    <p:extLst>
      <p:ext uri="{BB962C8B-B14F-4D97-AF65-F5344CB8AC3E}">
        <p14:creationId xmlns:p14="http://schemas.microsoft.com/office/powerpoint/2010/main" val="199665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262" y="764704"/>
            <a:ext cx="4575154" cy="44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90" y="1866470"/>
            <a:ext cx="2976661" cy="275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1760" y="4898809"/>
            <a:ext cx="3860352" cy="1200329"/>
          </a:xfrm>
          <a:prstGeom prst="rect">
            <a:avLst/>
          </a:prstGeom>
          <a:noFill/>
        </p:spPr>
        <p:txBody>
          <a:bodyPr wrap="none" rtlCol="0">
            <a:spAutoFit/>
          </a:bodyPr>
          <a:lstStyle/>
          <a:p>
            <a:r>
              <a:rPr lang="pl-PL" sz="7200" dirty="0"/>
              <a:t>Dziękuję</a:t>
            </a:r>
            <a:endParaRPr lang="ru-RU" sz="7200" dirty="0"/>
          </a:p>
        </p:txBody>
      </p:sp>
    </p:spTree>
    <p:extLst>
      <p:ext uri="{BB962C8B-B14F-4D97-AF65-F5344CB8AC3E}">
        <p14:creationId xmlns:p14="http://schemas.microsoft.com/office/powerpoint/2010/main" val="73756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916832"/>
            <a:ext cx="7848872"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4987" y="871970"/>
            <a:ext cx="8179461" cy="1077218"/>
          </a:xfrm>
          <a:prstGeom prst="rect">
            <a:avLst/>
          </a:prstGeom>
          <a:noFill/>
        </p:spPr>
        <p:txBody>
          <a:bodyPr wrap="square" rtlCol="0">
            <a:spAutoFit/>
          </a:bodyPr>
          <a:lstStyle/>
          <a:p>
            <a:pPr algn="ctr"/>
            <a:r>
              <a:rPr lang="pl-PL" sz="3200" b="1" dirty="0"/>
              <a:t>Moim zdaniem ekologia jest najpilniejszym problemem ludzkości </a:t>
            </a:r>
            <a:endParaRPr lang="ru-RU" sz="3200" b="1" dirty="0"/>
          </a:p>
        </p:txBody>
      </p:sp>
    </p:spTree>
    <p:extLst>
      <p:ext uri="{BB962C8B-B14F-4D97-AF65-F5344CB8AC3E}">
        <p14:creationId xmlns:p14="http://schemas.microsoft.com/office/powerpoint/2010/main" val="114582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5063" y="1628800"/>
            <a:ext cx="7344816" cy="1938992"/>
          </a:xfrm>
          <a:prstGeom prst="rect">
            <a:avLst/>
          </a:prstGeom>
        </p:spPr>
        <p:txBody>
          <a:bodyPr wrap="square">
            <a:spAutoFit/>
          </a:bodyPr>
          <a:lstStyle/>
          <a:p>
            <a:pPr algn="just"/>
            <a:r>
              <a:rPr lang="pl-PL" sz="2000" b="1" dirty="0"/>
              <a:t>Euro brykiety są jednym z najbardziej ekologicznych </a:t>
            </a:r>
            <a:br>
              <a:rPr lang="pl-PL" sz="2000" b="1" dirty="0"/>
            </a:br>
            <a:r>
              <a:rPr lang="pl-PL" sz="2000" b="1" dirty="0"/>
              <a:t>i wydajnych paliw. Działalność w zakresie produkcji brykietów nie tylko pomaga rozwiązać problem usuwania szkodliwych odpadów, ale także umożliwia dostarczanie ludności wysokiej jakości biopaliw, które mogą być dobrym źródłem zysków dla przedsiębiorców.</a:t>
            </a:r>
            <a:endParaRPr lang="ru-RU" sz="2000"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34" y="3614963"/>
            <a:ext cx="7261866" cy="269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45023" y="595317"/>
            <a:ext cx="7992888" cy="954107"/>
          </a:xfrm>
          <a:prstGeom prst="rect">
            <a:avLst/>
          </a:prstGeom>
        </p:spPr>
        <p:txBody>
          <a:bodyPr wrap="square">
            <a:spAutoFit/>
          </a:bodyPr>
          <a:lstStyle/>
          <a:p>
            <a:r>
              <a:rPr lang="pl-PL" sz="2800" b="1" dirty="0"/>
              <a:t>Rozwiązaniem problemu z zanieczyszczeniem powietrza mogą być:</a:t>
            </a:r>
          </a:p>
        </p:txBody>
      </p:sp>
    </p:spTree>
    <p:extLst>
      <p:ext uri="{BB962C8B-B14F-4D97-AF65-F5344CB8AC3E}">
        <p14:creationId xmlns:p14="http://schemas.microsoft.com/office/powerpoint/2010/main" val="53123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82536"/>
            <a:ext cx="8424936" cy="646331"/>
          </a:xfrm>
          <a:prstGeom prst="rect">
            <a:avLst/>
          </a:prstGeom>
        </p:spPr>
        <p:txBody>
          <a:bodyPr wrap="square">
            <a:spAutoFit/>
          </a:bodyPr>
          <a:lstStyle/>
          <a:p>
            <a:r>
              <a:rPr lang="pl-PL" sz="3600" b="1" dirty="0"/>
              <a:t>Klasyfikacja i krótki opis materiału</a:t>
            </a:r>
            <a:endParaRPr lang="ru-RU" sz="3600" b="1" dirty="0"/>
          </a:p>
        </p:txBody>
      </p:sp>
      <p:sp>
        <p:nvSpPr>
          <p:cNvPr id="3" name="Прямоугольник 2"/>
          <p:cNvSpPr/>
          <p:nvPr/>
        </p:nvSpPr>
        <p:spPr>
          <a:xfrm>
            <a:off x="755576" y="1165414"/>
            <a:ext cx="7482827" cy="830997"/>
          </a:xfrm>
          <a:prstGeom prst="rect">
            <a:avLst/>
          </a:prstGeom>
        </p:spPr>
        <p:txBody>
          <a:bodyPr wrap="square">
            <a:spAutoFit/>
          </a:bodyPr>
          <a:lstStyle/>
          <a:p>
            <a:r>
              <a:rPr lang="pl-PL" sz="2400" b="1" dirty="0"/>
              <a:t>Brykiety są wytwarzane z różnych odpadów </a:t>
            </a:r>
            <a:br>
              <a:rPr lang="pl-PL" sz="2400" b="1" dirty="0"/>
            </a:br>
            <a:r>
              <a:rPr lang="pl-PL" sz="2400" b="1" dirty="0"/>
              <a:t>z zakładów drzewnych i rolniczych:</a:t>
            </a:r>
            <a:endParaRPr lang="ru-RU" sz="2400" b="1" dirty="0"/>
          </a:p>
        </p:txBody>
      </p:sp>
      <p:sp>
        <p:nvSpPr>
          <p:cNvPr id="4" name="Прямоугольник 3"/>
          <p:cNvSpPr/>
          <p:nvPr/>
        </p:nvSpPr>
        <p:spPr>
          <a:xfrm>
            <a:off x="755576" y="2184631"/>
            <a:ext cx="2595411" cy="3693319"/>
          </a:xfrm>
          <a:prstGeom prst="rect">
            <a:avLst/>
          </a:prstGeom>
        </p:spPr>
        <p:txBody>
          <a:bodyPr wrap="square">
            <a:spAutoFit/>
          </a:bodyPr>
          <a:lstStyle/>
          <a:p>
            <a:pPr marL="285750" indent="-285750">
              <a:buFont typeface="Arial" pitchFamily="34" charset="0"/>
              <a:buChar char="•"/>
            </a:pPr>
            <a:r>
              <a:rPr lang="pl-PL" b="1" dirty="0"/>
              <a:t>z trocin, kory, gałęzi;</a:t>
            </a:r>
          </a:p>
          <a:p>
            <a:pPr marL="285750" indent="-285750">
              <a:buFont typeface="Arial" pitchFamily="34" charset="0"/>
              <a:buChar char="•"/>
            </a:pPr>
            <a:r>
              <a:rPr lang="pl-PL" b="1" dirty="0"/>
              <a:t>ze słomy;</a:t>
            </a:r>
          </a:p>
          <a:p>
            <a:pPr marL="285750" indent="-285750">
              <a:buFont typeface="Arial" pitchFamily="34" charset="0"/>
              <a:buChar char="•"/>
            </a:pPr>
            <a:r>
              <a:rPr lang="pl-PL" b="1" dirty="0"/>
              <a:t>z odpadów roślinnych;</a:t>
            </a:r>
          </a:p>
          <a:p>
            <a:pPr marL="285750" indent="-285750">
              <a:buFont typeface="Arial" pitchFamily="34" charset="0"/>
              <a:buChar char="•"/>
            </a:pPr>
            <a:r>
              <a:rPr lang="pl-PL" b="1" dirty="0"/>
              <a:t>z łuski ziaren;</a:t>
            </a:r>
          </a:p>
          <a:p>
            <a:pPr marL="285750" indent="-285750">
              <a:buFont typeface="Arial" pitchFamily="34" charset="0"/>
              <a:buChar char="•"/>
            </a:pPr>
            <a:r>
              <a:rPr lang="pl-PL" b="1" dirty="0"/>
              <a:t>z trzciny;</a:t>
            </a:r>
          </a:p>
          <a:p>
            <a:pPr marL="285750" indent="-285750">
              <a:buFont typeface="Arial" pitchFamily="34" charset="0"/>
              <a:buChar char="•"/>
            </a:pPr>
            <a:r>
              <a:rPr lang="pl-PL" b="1" dirty="0"/>
              <a:t>z torfu;</a:t>
            </a:r>
          </a:p>
          <a:p>
            <a:pPr marL="285750" indent="-285750">
              <a:buFont typeface="Arial" pitchFamily="34" charset="0"/>
              <a:buChar char="•"/>
            </a:pPr>
            <a:r>
              <a:rPr lang="pl-PL" b="1" dirty="0"/>
              <a:t>z odpadów z przetwórstwa lnu;</a:t>
            </a:r>
          </a:p>
          <a:p>
            <a:pPr marL="285750" indent="-285750">
              <a:buFont typeface="Arial" pitchFamily="34" charset="0"/>
              <a:buChar char="•"/>
            </a:pPr>
            <a:r>
              <a:rPr lang="pl-PL" b="1" dirty="0"/>
              <a:t>z odsieczy węgla kamiennego;</a:t>
            </a:r>
          </a:p>
          <a:p>
            <a:pPr marL="285750" indent="-285750">
              <a:buFont typeface="Arial" pitchFamily="34" charset="0"/>
              <a:buChar char="•"/>
            </a:pPr>
            <a:r>
              <a:rPr lang="pl-PL" b="1" dirty="0"/>
              <a:t>z winorośli.</a:t>
            </a:r>
            <a:endParaRPr lang="ru-RU"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616" y="2184631"/>
            <a:ext cx="2550010" cy="191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731" y="2184631"/>
            <a:ext cx="2628900" cy="191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905" y="4233303"/>
            <a:ext cx="2594459" cy="186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5364" y="4322391"/>
            <a:ext cx="2605799" cy="177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5877272"/>
            <a:ext cx="572780" cy="445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5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46" y="3131097"/>
            <a:ext cx="3947848" cy="26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501" y="3426206"/>
            <a:ext cx="3457981" cy="203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620688"/>
            <a:ext cx="7920880" cy="2677656"/>
          </a:xfrm>
          <a:prstGeom prst="rect">
            <a:avLst/>
          </a:prstGeom>
        </p:spPr>
        <p:txBody>
          <a:bodyPr wrap="square">
            <a:spAutoFit/>
          </a:bodyPr>
          <a:lstStyle/>
          <a:p>
            <a:pPr algn="just"/>
            <a:r>
              <a:rPr lang="pl-PL" sz="2400" b="1" dirty="0"/>
              <a:t>Zewnętrznie brykiety są podobne do konwencjonalnego drewna opałowego, ich średnica wynosi 10 cm, a długość wynosi około 25 cm, a substancja lignina nadaje wytrzymałość temu materiałowi, który pod wpływem ciśnienia </a:t>
            </a:r>
            <a:br>
              <a:rPr lang="pl-PL" sz="2400" b="1" dirty="0"/>
            </a:br>
            <a:r>
              <a:rPr lang="pl-PL" sz="2400" b="1" dirty="0"/>
              <a:t>i temperatury zaczyna się topić i wiązać jego cząstki.</a:t>
            </a:r>
            <a:endParaRPr lang="ru-RU" sz="2400" b="1" dirty="0"/>
          </a:p>
        </p:txBody>
      </p:sp>
    </p:spTree>
    <p:extLst>
      <p:ext uri="{BB962C8B-B14F-4D97-AF65-F5344CB8AC3E}">
        <p14:creationId xmlns:p14="http://schemas.microsoft.com/office/powerpoint/2010/main" val="167662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1332" y="620688"/>
            <a:ext cx="7344816" cy="3046988"/>
          </a:xfrm>
          <a:prstGeom prst="rect">
            <a:avLst/>
          </a:prstGeom>
        </p:spPr>
        <p:txBody>
          <a:bodyPr wrap="square">
            <a:spAutoFit/>
          </a:bodyPr>
          <a:lstStyle/>
          <a:p>
            <a:pPr algn="just"/>
            <a:r>
              <a:rPr lang="pl-PL" sz="2400" b="1" i="1" dirty="0"/>
              <a:t>Ze względu na swoją wszechstronność ten rodzaj paliwa może być stosowany w różnych dziedzinach:</a:t>
            </a:r>
          </a:p>
          <a:p>
            <a:pPr marL="342900" indent="-342900" algn="just">
              <a:buFont typeface="Arial" pitchFamily="34" charset="0"/>
              <a:buChar char="•"/>
            </a:pPr>
            <a:r>
              <a:rPr lang="pl-PL" sz="2400" b="1" i="1" dirty="0"/>
              <a:t>w kotłowniach; </a:t>
            </a:r>
          </a:p>
          <a:p>
            <a:pPr marL="342900" indent="-342900" algn="just">
              <a:buFont typeface="Arial" pitchFamily="34" charset="0"/>
              <a:buChar char="•"/>
            </a:pPr>
            <a:r>
              <a:rPr lang="pl-PL" sz="2400" b="1" i="1" dirty="0"/>
              <a:t>do ogrzewania domów mieszkalnych,</a:t>
            </a:r>
          </a:p>
          <a:p>
            <a:pPr marL="342900" indent="-342900" algn="just">
              <a:buFont typeface="Arial" pitchFamily="34" charset="0"/>
              <a:buChar char="•"/>
            </a:pPr>
            <a:r>
              <a:rPr lang="pl-PL" sz="2400" b="1" i="1" dirty="0" err="1"/>
              <a:t>łaźni,saun</a:t>
            </a:r>
            <a:r>
              <a:rPr lang="pl-PL" sz="2400" b="1" i="1" dirty="0"/>
              <a:t>;</a:t>
            </a:r>
          </a:p>
          <a:p>
            <a:pPr marL="342900" indent="-342900" algn="just">
              <a:buFont typeface="Arial" pitchFamily="34" charset="0"/>
              <a:buChar char="•"/>
            </a:pPr>
            <a:r>
              <a:rPr lang="pl-PL" sz="2400" b="1" i="1" dirty="0"/>
              <a:t>szklarni i wielu innych obiektów.</a:t>
            </a:r>
          </a:p>
          <a:p>
            <a:endParaRPr lang="pl-PL" sz="2400" b="1" i="1"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3356397"/>
            <a:ext cx="3880546" cy="267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80805"/>
            <a:ext cx="2671961" cy="267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12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764704"/>
            <a:ext cx="7459093" cy="646331"/>
          </a:xfrm>
          <a:prstGeom prst="rect">
            <a:avLst/>
          </a:prstGeom>
        </p:spPr>
        <p:txBody>
          <a:bodyPr wrap="none">
            <a:spAutoFit/>
          </a:bodyPr>
          <a:lstStyle/>
          <a:p>
            <a:r>
              <a:rPr lang="pl-PL" sz="3600" b="1" dirty="0"/>
              <a:t>Technologia produkcji brykietów</a:t>
            </a:r>
            <a:endParaRPr lang="ru-RU" sz="3600" b="1" dirty="0"/>
          </a:p>
        </p:txBody>
      </p:sp>
      <p:sp>
        <p:nvSpPr>
          <p:cNvPr id="3" name="Прямоугольник 2"/>
          <p:cNvSpPr/>
          <p:nvPr/>
        </p:nvSpPr>
        <p:spPr>
          <a:xfrm>
            <a:off x="1259632" y="1916832"/>
            <a:ext cx="6242415" cy="3477875"/>
          </a:xfrm>
          <a:prstGeom prst="rect">
            <a:avLst/>
          </a:prstGeom>
        </p:spPr>
        <p:txBody>
          <a:bodyPr wrap="square">
            <a:spAutoFit/>
          </a:bodyPr>
          <a:lstStyle/>
          <a:p>
            <a:pPr marL="342900" indent="-342900" algn="just">
              <a:buFont typeface="Wingdings" pitchFamily="2" charset="2"/>
              <a:buChar char="§"/>
            </a:pPr>
            <a:r>
              <a:rPr lang="pl-PL" sz="2000" b="1" dirty="0"/>
              <a:t>Wszystkie komponenty są przetwarzane </a:t>
            </a:r>
            <a:br>
              <a:rPr lang="pl-PL" sz="2000" b="1" dirty="0"/>
            </a:br>
            <a:r>
              <a:rPr lang="pl-PL" sz="2000" b="1" dirty="0"/>
              <a:t>w urządzeniach do kruszenia. Do ich mielenia można użyć kruszarki.</a:t>
            </a:r>
            <a:endParaRPr lang="ru-RU" sz="2000" b="1" dirty="0"/>
          </a:p>
          <a:p>
            <a:pPr marL="342900" indent="-342900" algn="just">
              <a:buFont typeface="Wingdings" pitchFamily="2" charset="2"/>
              <a:buChar char="§"/>
            </a:pPr>
            <a:r>
              <a:rPr lang="pl-PL" sz="2000" b="1" dirty="0"/>
              <a:t>Dzięki przesiewaczowi możliwe jest uzyskanie trocin o pożądanym rozmiarze.</a:t>
            </a:r>
            <a:endParaRPr lang="ru-RU" sz="2000" b="1" dirty="0"/>
          </a:p>
          <a:p>
            <a:pPr marL="342900" indent="-342900" algn="just">
              <a:buFont typeface="Wingdings" pitchFamily="2" charset="2"/>
              <a:buChar char="§"/>
            </a:pPr>
            <a:r>
              <a:rPr lang="pl-PL" sz="2000" b="1" dirty="0"/>
              <a:t>Surowiec umieszcza się w suszarce, na wylocie jego wilgotność nie powinna przekraczać 12%.</a:t>
            </a:r>
            <a:endParaRPr lang="ru-RU" sz="2000" b="1" dirty="0"/>
          </a:p>
          <a:p>
            <a:pPr marL="342900" indent="-342900" algn="just">
              <a:buFont typeface="Wingdings" pitchFamily="2" charset="2"/>
              <a:buChar char="§"/>
            </a:pPr>
            <a:r>
              <a:rPr lang="pl-PL" sz="2000" b="1" dirty="0"/>
              <a:t>Rozdrobniona kompozycja jest przetwarzana za pomocą prasy wytłaczarki, dzięki czemu nadaje jej ostateczny kształt.</a:t>
            </a:r>
            <a:endParaRPr lang="ru-RU" sz="2000" b="1" dirty="0"/>
          </a:p>
        </p:txBody>
      </p:sp>
    </p:spTree>
    <p:extLst>
      <p:ext uri="{BB962C8B-B14F-4D97-AF65-F5344CB8AC3E}">
        <p14:creationId xmlns:p14="http://schemas.microsoft.com/office/powerpoint/2010/main" val="280614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5" y="1768958"/>
            <a:ext cx="7612057" cy="221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35596" y="4005064"/>
            <a:ext cx="6336704" cy="2031325"/>
          </a:xfrm>
          <a:prstGeom prst="rect">
            <a:avLst/>
          </a:prstGeom>
        </p:spPr>
        <p:txBody>
          <a:bodyPr wrap="square">
            <a:spAutoFit/>
          </a:bodyPr>
          <a:lstStyle/>
          <a:p>
            <a:r>
              <a:rPr lang="pl-PL" dirty="0"/>
              <a:t>1. Rozwijarka bel ze słomą</a:t>
            </a:r>
          </a:p>
          <a:p>
            <a:r>
              <a:rPr lang="pl-PL" dirty="0"/>
              <a:t>2. Rozdrabniacz słomy</a:t>
            </a:r>
          </a:p>
          <a:p>
            <a:r>
              <a:rPr lang="pl-PL" dirty="0"/>
              <a:t>3. Zbiornik buforowy na rozdrobnioną słomę</a:t>
            </a:r>
          </a:p>
          <a:p>
            <a:r>
              <a:rPr lang="pl-PL" dirty="0"/>
              <a:t>4. Przenośnik ślimakowy</a:t>
            </a:r>
          </a:p>
          <a:p>
            <a:r>
              <a:rPr lang="pl-PL" dirty="0"/>
              <a:t>5. Maszyna brykietująca</a:t>
            </a:r>
          </a:p>
          <a:p>
            <a:r>
              <a:rPr lang="pl-PL" dirty="0"/>
              <a:t>6. Worek</a:t>
            </a:r>
          </a:p>
          <a:p>
            <a:r>
              <a:rPr lang="pl-PL" dirty="0"/>
              <a:t>7. Zszywacz worków</a:t>
            </a:r>
            <a:endParaRPr lang="ru-RU" dirty="0"/>
          </a:p>
        </p:txBody>
      </p:sp>
      <p:sp>
        <p:nvSpPr>
          <p:cNvPr id="3" name="Прямоугольник 2"/>
          <p:cNvSpPr/>
          <p:nvPr/>
        </p:nvSpPr>
        <p:spPr>
          <a:xfrm>
            <a:off x="695265" y="764704"/>
            <a:ext cx="7596844" cy="830997"/>
          </a:xfrm>
          <a:prstGeom prst="rect">
            <a:avLst/>
          </a:prstGeom>
        </p:spPr>
        <p:txBody>
          <a:bodyPr wrap="square">
            <a:spAutoFit/>
          </a:bodyPr>
          <a:lstStyle/>
          <a:p>
            <a:pPr algn="just"/>
            <a:r>
              <a:rPr lang="pl-PL" sz="2400" b="1" dirty="0"/>
              <a:t>Schemat podstawowego zestawu na przykadzie maszyny do produkcji brykietów ze słomy</a:t>
            </a:r>
            <a:endParaRPr lang="ru-RU" sz="2400" b="1" dirty="0"/>
          </a:p>
        </p:txBody>
      </p:sp>
    </p:spTree>
    <p:extLst>
      <p:ext uri="{BB962C8B-B14F-4D97-AF65-F5344CB8AC3E}">
        <p14:creationId xmlns:p14="http://schemas.microsoft.com/office/powerpoint/2010/main" val="3093151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1998</TotalTime>
  <Words>1073</Words>
  <Application>Microsoft Office PowerPoint</Application>
  <PresentationFormat>Pokaz na ekranie (4:3)</PresentationFormat>
  <Paragraphs>212</Paragraphs>
  <Slides>28</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28</vt:i4>
      </vt:variant>
    </vt:vector>
  </HeadingPairs>
  <TitlesOfParts>
    <vt:vector size="36" baseType="lpstr">
      <vt:lpstr>Arial</vt:lpstr>
      <vt:lpstr>Calibri</vt:lpstr>
      <vt:lpstr>Century Gothic</vt:lpstr>
      <vt:lpstr>Times New Roman</vt:lpstr>
      <vt:lpstr>Wingdings</vt:lpstr>
      <vt:lpstr>Wingdings 2</vt:lpstr>
      <vt:lpstr>Остин</vt:lpstr>
      <vt:lpstr>Лист</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i.szlagowska</cp:lastModifiedBy>
  <cp:revision>68</cp:revision>
  <dcterms:created xsi:type="dcterms:W3CDTF">2021-02-20T19:56:13Z</dcterms:created>
  <dcterms:modified xsi:type="dcterms:W3CDTF">2021-03-08T21:25:22Z</dcterms:modified>
</cp:coreProperties>
</file>