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587" r:id="rId2"/>
    <p:sldId id="586" r:id="rId3"/>
    <p:sldId id="579" r:id="rId4"/>
    <p:sldId id="581" r:id="rId5"/>
    <p:sldId id="582" r:id="rId6"/>
    <p:sldId id="583" r:id="rId7"/>
    <p:sldId id="584" r:id="rId8"/>
    <p:sldId id="585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7" r:id="rId18"/>
    <p:sldId id="596" r:id="rId19"/>
    <p:sldId id="599" r:id="rId20"/>
    <p:sldId id="60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4">
          <p15:clr>
            <a:srgbClr val="A4A3A4"/>
          </p15:clr>
        </p15:guide>
        <p15:guide id="2" orient="horz" pos="160">
          <p15:clr>
            <a:srgbClr val="A4A3A4"/>
          </p15:clr>
        </p15:guide>
        <p15:guide id="3" orient="horz" pos="4112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861">
          <p15:clr>
            <a:srgbClr val="A4A3A4"/>
          </p15:clr>
        </p15:guide>
        <p15:guide id="6" orient="horz" pos="512">
          <p15:clr>
            <a:srgbClr val="A4A3A4"/>
          </p15:clr>
        </p15:guide>
        <p15:guide id="7" pos="5540">
          <p15:clr>
            <a:srgbClr val="A4A3A4"/>
          </p15:clr>
        </p15:guide>
        <p15:guide id="8" pos="288">
          <p15:clr>
            <a:srgbClr val="A4A3A4"/>
          </p15:clr>
        </p15:guide>
        <p15:guide id="9" pos="3746">
          <p15:clr>
            <a:srgbClr val="A4A3A4"/>
          </p15:clr>
        </p15:guide>
        <p15:guide id="10" pos="220">
          <p15:clr>
            <a:srgbClr val="A4A3A4"/>
          </p15:clr>
        </p15:guide>
        <p15:guide id="11" pos="5472">
          <p15:clr>
            <a:srgbClr val="A4A3A4"/>
          </p15:clr>
        </p15:guide>
        <p15:guide id="12" pos="2015">
          <p15:clr>
            <a:srgbClr val="A4A3A4"/>
          </p15:clr>
        </p15:guide>
        <p15:guide id="13" pos="29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74DAE"/>
    <a:srgbClr val="E6E6E6"/>
    <a:srgbClr val="3E9765"/>
    <a:srgbClr val="1B64BC"/>
    <a:srgbClr val="F2F2F2"/>
    <a:srgbClr val="C6D7EB"/>
    <a:srgbClr val="174CB9"/>
    <a:srgbClr val="595959"/>
    <a:srgbClr val="A03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7" autoAdjust="0"/>
    <p:restoredTop sz="97568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4224"/>
        <p:guide orient="horz" pos="160"/>
        <p:guide orient="horz" pos="4112"/>
        <p:guide orient="horz" pos="2160"/>
        <p:guide orient="horz" pos="861"/>
        <p:guide orient="horz" pos="512"/>
        <p:guide pos="5540"/>
        <p:guide pos="288"/>
        <p:guide pos="3746"/>
        <p:guide pos="220"/>
        <p:guide pos="5472"/>
        <p:guide pos="2015"/>
        <p:guide pos="29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FE758-755E-6C4D-ACFF-4457EF4E8282}" type="datetimeFigureOut">
              <a:rPr lang="en-US" smtClean="0"/>
              <a:t>2/12/15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772A-4FAE-344E-8EEC-9FA9A54CB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0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805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32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423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229600" cy="1143200"/>
          </a:xfrm>
          <a:prstGeom prst="rect">
            <a:avLst/>
          </a:prstGeom>
        </p:spPr>
        <p:txBody>
          <a:bodyPr lIns="91311" tIns="91311" rIns="91311" bIns="91311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99"/>
          </a:xfrm>
          <a:prstGeom prst="rect">
            <a:avLst/>
          </a:prstGeom>
        </p:spPr>
        <p:txBody>
          <a:bodyPr lIns="91311" tIns="91311" rIns="91311" bIns="91311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93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8790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7714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326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174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352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1788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11916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622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5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798513"/>
            <a:ext cx="7772400" cy="1500187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174DAE"/>
                </a:solidFill>
                <a:latin typeface="Avenir Black"/>
                <a:cs typeface="Avenir Black"/>
              </a:rPr>
              <a:t>DevaCell</a:t>
            </a:r>
            <a:r>
              <a:rPr lang="en-US" sz="4800" dirty="0" smtClean="0">
                <a:solidFill>
                  <a:schemeClr val="tx1"/>
                </a:solidFill>
                <a:latin typeface="Avenir Black"/>
                <a:cs typeface="Avenir Black"/>
              </a:rPr>
              <a:t>, Inc.</a:t>
            </a:r>
            <a:endParaRPr lang="en-US" sz="4800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3" y="4394206"/>
            <a:ext cx="633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cap="none" spc="210" dirty="0" smtClean="0">
                <a:solidFill>
                  <a:srgbClr val="000000"/>
                </a:solidFill>
                <a:latin typeface="Avenir Light"/>
                <a:cs typeface="Avenir Light"/>
              </a:rPr>
              <a:t>Targeted delivery of </a:t>
            </a:r>
            <a:r>
              <a:rPr lang="en-US" sz="2400" cap="none" spc="210" dirty="0" smtClean="0">
                <a:solidFill>
                  <a:srgbClr val="1B64BC"/>
                </a:solidFill>
                <a:latin typeface="Avenir Light"/>
                <a:cs typeface="Avenir Light"/>
              </a:rPr>
              <a:t>biologics</a:t>
            </a:r>
            <a:endParaRPr lang="en-US" sz="2400" cap="none" spc="21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1013" y="4394206"/>
            <a:ext cx="5005387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013" y="4868577"/>
            <a:ext cx="5005387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47321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i="1" dirty="0" err="1">
                <a:solidFill>
                  <a:srgbClr val="000000"/>
                </a:solidFill>
                <a:latin typeface="Avenir   "/>
                <a:cs typeface="Avenir   "/>
              </a:rPr>
              <a:t>OnCoat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™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Technology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>
                <a:solidFill>
                  <a:srgbClr val="1B64BC"/>
                </a:solidFill>
                <a:latin typeface="Avenir Light"/>
                <a:cs typeface="Avenir Light"/>
              </a:rPr>
              <a:t>Virotherapy</a:t>
            </a:r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 has strong 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combination therapy potential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07388" y="1409700"/>
            <a:ext cx="9144000" cy="5769547"/>
            <a:chOff x="0" y="792790"/>
            <a:chExt cx="9366980" cy="5969614"/>
          </a:xfrm>
        </p:grpSpPr>
        <p:sp>
          <p:nvSpPr>
            <p:cNvPr id="19" name="Regular Pentagon 18"/>
            <p:cNvSpPr/>
            <p:nvPr/>
          </p:nvSpPr>
          <p:spPr>
            <a:xfrm>
              <a:off x="3851922" y="3120357"/>
              <a:ext cx="1440158" cy="1371580"/>
            </a:xfrm>
            <a:prstGeom prst="pentagon">
              <a:avLst/>
            </a:prstGeom>
            <a:solidFill>
              <a:schemeClr val="bg1"/>
            </a:solidFill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>
              <a:spLocks noChangeAspect="1"/>
            </p:cNvSpPr>
            <p:nvPr/>
          </p:nvSpPr>
          <p:spPr>
            <a:xfrm>
              <a:off x="772044" y="3556896"/>
              <a:ext cx="4447331" cy="3205508"/>
            </a:xfrm>
            <a:prstGeom prst="arc">
              <a:avLst>
                <a:gd name="adj1" fmla="val 18004342"/>
                <a:gd name="adj2" fmla="val 20545272"/>
              </a:avLst>
            </a:prstGeom>
            <a:ln>
              <a:solidFill>
                <a:srgbClr val="A5A5A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>
              <a:spLocks noChangeAspect="1"/>
            </p:cNvSpPr>
            <p:nvPr/>
          </p:nvSpPr>
          <p:spPr>
            <a:xfrm flipH="1" flipV="1">
              <a:off x="4573483" y="792790"/>
              <a:ext cx="4793497" cy="4639288"/>
            </a:xfrm>
            <a:prstGeom prst="arc">
              <a:avLst>
                <a:gd name="adj1" fmla="val 19434515"/>
                <a:gd name="adj2" fmla="val 0"/>
              </a:avLst>
            </a:prstGeom>
            <a:ln>
              <a:solidFill>
                <a:srgbClr val="A5A5A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>
              <a:spLocks/>
            </p:cNvSpPr>
            <p:nvPr/>
          </p:nvSpPr>
          <p:spPr>
            <a:xfrm>
              <a:off x="3591268" y="4380511"/>
              <a:ext cx="1964429" cy="1716721"/>
            </a:xfrm>
            <a:prstGeom prst="arc">
              <a:avLst>
                <a:gd name="adj1" fmla="val 14219861"/>
                <a:gd name="adj2" fmla="val 18134897"/>
              </a:avLst>
            </a:prstGeom>
            <a:ln>
              <a:solidFill>
                <a:srgbClr val="A5A5A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>
              <a:spLocks/>
            </p:cNvSpPr>
            <p:nvPr/>
          </p:nvSpPr>
          <p:spPr>
            <a:xfrm rot="16200000">
              <a:off x="4881506" y="3478104"/>
              <a:ext cx="1964429" cy="1716721"/>
            </a:xfrm>
            <a:prstGeom prst="arc">
              <a:avLst>
                <a:gd name="adj1" fmla="val 15532027"/>
                <a:gd name="adj2" fmla="val 19270337"/>
              </a:avLst>
            </a:prstGeom>
            <a:ln>
              <a:solidFill>
                <a:srgbClr val="A5A5A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75800" y="4373170"/>
              <a:ext cx="1587499" cy="1587500"/>
            </a:xfrm>
            <a:prstGeom prst="ellipse">
              <a:avLst/>
            </a:prstGeom>
            <a:solidFill>
              <a:srgbClr val="1B64BC"/>
            </a:solidFill>
            <a:ln w="76200" cmpd="sng">
              <a:solidFill>
                <a:srgbClr val="0C64BB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800" y="4373170"/>
              <a:ext cx="1587500" cy="158750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2883212" y="4374774"/>
              <a:ext cx="1587499" cy="1587500"/>
            </a:xfrm>
            <a:prstGeom prst="ellipse">
              <a:avLst/>
            </a:prstGeom>
            <a:solidFill>
              <a:srgbClr val="A5A5A5"/>
            </a:solidFill>
            <a:ln w="76200" cmpd="sng">
              <a:solidFill>
                <a:srgbClr val="A5A5A5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70057" y="2649412"/>
              <a:ext cx="1587499" cy="1587500"/>
            </a:xfrm>
            <a:prstGeom prst="ellipse">
              <a:avLst/>
            </a:prstGeom>
            <a:solidFill>
              <a:srgbClr val="A5A5A5"/>
            </a:solidFill>
            <a:ln w="76200" cmpd="sng">
              <a:solidFill>
                <a:srgbClr val="A5A5A5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77286" y="1532857"/>
              <a:ext cx="1587499" cy="1587500"/>
            </a:xfrm>
            <a:prstGeom prst="ellipse">
              <a:avLst/>
            </a:prstGeom>
            <a:solidFill>
              <a:srgbClr val="A5A5A5"/>
            </a:solidFill>
            <a:ln w="76200" cmpd="sng">
              <a:solidFill>
                <a:srgbClr val="A5A5A5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89074" y="2649412"/>
              <a:ext cx="1587499" cy="1587500"/>
            </a:xfrm>
            <a:prstGeom prst="ellipse">
              <a:avLst/>
            </a:prstGeom>
            <a:solidFill>
              <a:srgbClr val="A5A5A5"/>
            </a:solidFill>
            <a:ln w="76200" cmpd="sng">
              <a:solidFill>
                <a:srgbClr val="A5A5A5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Oncotherapy - Surger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214" y="1532857"/>
              <a:ext cx="1587500" cy="15875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211" y="4373170"/>
              <a:ext cx="1587500" cy="15875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073" y="2649412"/>
              <a:ext cx="1587500" cy="15875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057" y="2649412"/>
              <a:ext cx="1587500" cy="158750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777286" y="992857"/>
              <a:ext cx="1589428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b">
              <a:noAutofit/>
            </a:bodyPr>
            <a:lstStyle/>
            <a:p>
              <a:pPr marL="0" lvl="1" algn="ctr">
                <a:lnSpc>
                  <a:spcPct val="120000"/>
                </a:lnSpc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 "/>
                  <a:cs typeface="Avenir  "/>
                </a:rPr>
                <a:t>Surgery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57556" y="2904760"/>
              <a:ext cx="2286444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t">
              <a:no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en-US" dirty="0">
                  <a:solidFill>
                    <a:srgbClr val="595959"/>
                  </a:solidFill>
                  <a:latin typeface="Avenir  "/>
                  <a:cs typeface="Avenir  "/>
                </a:rPr>
                <a:t>Chemotherapy</a:t>
              </a:r>
              <a:endParaRPr lang="en-US" dirty="0" smtClean="0">
                <a:solidFill>
                  <a:srgbClr val="595959"/>
                </a:solidFill>
                <a:latin typeface="Avenir  "/>
                <a:cs typeface="Avenir  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2904760"/>
              <a:ext cx="2289073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t">
              <a:noAutofit/>
            </a:bodyPr>
            <a:lstStyle/>
            <a:p>
              <a:pPr marL="0" lvl="1" algn="r">
                <a:lnSpc>
                  <a:spcPct val="120000"/>
                </a:lnSpc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  "/>
                  <a:cs typeface="Avenir   "/>
                </a:rPr>
                <a:t>Radiotherapy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7514" y="4628524"/>
              <a:ext cx="2595697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t">
              <a:noAutofit/>
            </a:bodyPr>
            <a:lstStyle/>
            <a:p>
              <a:pPr marL="0" lvl="1" algn="r"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 smtClean="0">
                  <a:solidFill>
                    <a:srgbClr val="595959"/>
                  </a:solidFill>
                  <a:latin typeface="Helvetica Neue Light"/>
                  <a:cs typeface="Helvetica Neue Light"/>
                </a:rPr>
                <a:t>Phototherapy</a:t>
              </a:r>
              <a:endParaRPr lang="en-US" sz="1600" dirty="0" smtClean="0">
                <a:solidFill>
                  <a:srgbClr val="595959"/>
                </a:solidFill>
                <a:latin typeface="Helvetica Neue Light"/>
                <a:cs typeface="Helvetica Neue Light"/>
              </a:endParaRPr>
            </a:p>
            <a:p>
              <a:pPr marL="0" lvl="1" algn="r">
                <a:lnSpc>
                  <a:spcPct val="130000"/>
                </a:lnSpc>
              </a:pP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Light"/>
                  <a:cs typeface="Avenir Light"/>
                </a:rPr>
                <a:t>Photodynamic</a:t>
              </a:r>
            </a:p>
            <a:p>
              <a:pPr marL="0" lvl="1" algn="r">
                <a:lnSpc>
                  <a:spcPct val="130000"/>
                </a:lnSpc>
              </a:pP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Light"/>
                  <a:cs typeface="Avenir Light"/>
                </a:rPr>
                <a:t>Photothermal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3299" y="4628524"/>
              <a:ext cx="2479767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t">
              <a:noAutofit/>
            </a:bodyPr>
            <a:lstStyle/>
            <a:p>
              <a:pPr marL="0" lvl="1"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 smtClean="0">
                  <a:solidFill>
                    <a:srgbClr val="595959"/>
                  </a:solidFill>
                  <a:latin typeface="Avenir   "/>
                  <a:cs typeface="Avenir   "/>
                </a:rPr>
                <a:t>Biological therapy</a:t>
              </a:r>
            </a:p>
            <a:p>
              <a:pPr marL="0" lvl="1">
                <a:lnSpc>
                  <a:spcPct val="130000"/>
                </a:lnSpc>
              </a:pP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venir Light"/>
                  <a:cs typeface="Avenir Light"/>
                </a:rPr>
                <a:t>Gene therapy / virotherapy</a:t>
              </a:r>
            </a:p>
            <a:p>
              <a:pPr marL="0" lvl="1">
                <a:lnSpc>
                  <a:spcPct val="13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venir Light"/>
                  <a:cs typeface="Avenir Light"/>
                </a:rPr>
                <a:t>Monoclonal antibodies</a:t>
              </a:r>
            </a:p>
            <a:p>
              <a:pPr marL="0" lvl="1">
                <a:lnSpc>
                  <a:spcPct val="13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venir Light"/>
                  <a:cs typeface="Avenir Light"/>
                </a:rPr>
                <a:t>Growth blocking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venir Light"/>
                  <a:cs typeface="Avenir Light"/>
                </a:rPr>
                <a:t>factors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42751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i="1" dirty="0" err="1">
                <a:solidFill>
                  <a:srgbClr val="000000"/>
                </a:solidFill>
                <a:latin typeface="Avenir   "/>
                <a:cs typeface="Avenir   "/>
              </a:rPr>
              <a:t>OnCoat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™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Technology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Highest efficacy and most versatile 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virus delivery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5" name="Rectangle 54"/>
          <p:cNvSpPr>
            <a:spLocks/>
          </p:cNvSpPr>
          <p:nvPr/>
        </p:nvSpPr>
        <p:spPr>
          <a:xfrm>
            <a:off x="6064251" y="1524000"/>
            <a:ext cx="2603500" cy="5315936"/>
          </a:xfrm>
          <a:prstGeom prst="rect">
            <a:avLst/>
          </a:prstGeom>
          <a:solidFill>
            <a:srgbClr val="FFFFFF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096000" y="1562616"/>
            <a:ext cx="2667000" cy="5206484"/>
          </a:xfrm>
          <a:prstGeom prst="roundRect">
            <a:avLst>
              <a:gd name="adj" fmla="val 4575"/>
            </a:avLst>
          </a:prstGeom>
          <a:solidFill>
            <a:srgbClr val="E4E4E4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 descr="OnCoat-AdV-schema-cu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24"/>
          <a:stretch/>
        </p:blipFill>
        <p:spPr>
          <a:xfrm>
            <a:off x="6131271" y="1524000"/>
            <a:ext cx="2596459" cy="1521899"/>
          </a:xfrm>
          <a:prstGeom prst="rect">
            <a:avLst/>
          </a:prstGeom>
        </p:spPr>
      </p:pic>
      <p:sp>
        <p:nvSpPr>
          <p:cNvPr id="58" name="Text Placeholder 9"/>
          <p:cNvSpPr txBox="1">
            <a:spLocks/>
          </p:cNvSpPr>
          <p:nvPr/>
        </p:nvSpPr>
        <p:spPr>
          <a:xfrm>
            <a:off x="6107870" y="3517038"/>
            <a:ext cx="2565400" cy="3322898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381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None/>
            </a:pPr>
            <a:endParaRPr lang="en-GB" sz="1200" dirty="0" smtClean="0">
              <a:solidFill>
                <a:srgbClr val="1B64BC"/>
              </a:solidFill>
              <a:latin typeface="Helvetica Neue Light"/>
              <a:cs typeface="Helvetica Neue Light"/>
            </a:endParaRP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1B64BC"/>
                </a:solidFill>
                <a:latin typeface="Helvetica Neue Light"/>
                <a:cs typeface="Helvetica Neue Light"/>
              </a:rPr>
              <a:t>Unique silica coating to shield virus from immune system and delivery it to cancer cells</a:t>
            </a: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1B64BC"/>
                </a:solidFill>
                <a:latin typeface="Helvetica Neue Light"/>
                <a:cs typeface="Helvetica Neue Light"/>
              </a:rPr>
              <a:t>Virus not chemically altered, retaining full infectivity on release</a:t>
            </a: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1B64BC"/>
                </a:solidFill>
                <a:latin typeface="Helvetica Neue Light"/>
                <a:cs typeface="Helvetica Neue Light"/>
              </a:rPr>
              <a:t>Simple bulk-manufacturing at room temperature</a:t>
            </a: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1B64BC"/>
                </a:solidFill>
                <a:latin typeface="Helvetica Neue Light"/>
                <a:cs typeface="Helvetica Neue Light"/>
              </a:rPr>
              <a:t>Highest density of targeting ligands can be attached</a:t>
            </a:r>
          </a:p>
          <a:p>
            <a:pPr marL="76200" indent="0">
              <a:spcBef>
                <a:spcPts val="1200"/>
              </a:spcBef>
              <a:spcAft>
                <a:spcPts val="600"/>
              </a:spcAft>
              <a:buClr>
                <a:srgbClr val="0C64BB"/>
              </a:buClr>
              <a:buNone/>
            </a:pPr>
            <a:r>
              <a:rPr lang="en-GB" sz="1200" b="1" dirty="0">
                <a:solidFill>
                  <a:srgbClr val="1B64BC"/>
                </a:solidFill>
                <a:latin typeface="Helvetica Neue Light"/>
                <a:cs typeface="Helvetica Neue Light"/>
              </a:rPr>
              <a:t>Limitations:</a:t>
            </a: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en-GB" sz="1200" dirty="0" smtClean="0">
                <a:solidFill>
                  <a:srgbClr val="1B64BC"/>
                </a:solidFill>
                <a:latin typeface="Helvetica Neue Light"/>
                <a:cs typeface="Helvetica Neue Light"/>
              </a:rPr>
              <a:t>Has not been tested on enveloped viruses</a:t>
            </a:r>
            <a:endParaRPr lang="en-GB" sz="1200" dirty="0">
              <a:solidFill>
                <a:srgbClr val="1B64BC"/>
              </a:solidFill>
              <a:latin typeface="Helvetica Neue Light"/>
              <a:cs typeface="Helvetica Neue Light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>
          <a:xfrm>
            <a:off x="412750" y="1467836"/>
            <a:ext cx="2603500" cy="5372100"/>
          </a:xfrm>
          <a:prstGeom prst="rect">
            <a:avLst/>
          </a:prstGeom>
          <a:solidFill>
            <a:schemeClr val="bg1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OnCoat-AdV-schema-origin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24"/>
          <a:stretch/>
        </p:blipFill>
        <p:spPr>
          <a:xfrm>
            <a:off x="416270" y="1482932"/>
            <a:ext cx="2596460" cy="1562967"/>
          </a:xfrm>
          <a:prstGeom prst="rect">
            <a:avLst/>
          </a:prstGeom>
        </p:spPr>
      </p:pic>
      <p:sp>
        <p:nvSpPr>
          <p:cNvPr id="61" name="Text Placeholder 9"/>
          <p:cNvSpPr txBox="1">
            <a:spLocks/>
          </p:cNvSpPr>
          <p:nvPr/>
        </p:nvSpPr>
        <p:spPr>
          <a:xfrm>
            <a:off x="412750" y="3517038"/>
            <a:ext cx="2603500" cy="1237983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Delivery strategies: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Use strong dose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Use immunosuppressant drugs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Use rare serotypes</a:t>
            </a:r>
          </a:p>
        </p:txBody>
      </p:sp>
      <p:sp>
        <p:nvSpPr>
          <p:cNvPr id="62" name="Text Placeholder 9"/>
          <p:cNvSpPr txBox="1">
            <a:spLocks/>
          </p:cNvSpPr>
          <p:nvPr/>
        </p:nvSpPr>
        <p:spPr>
          <a:xfrm>
            <a:off x="412750" y="4858135"/>
            <a:ext cx="2603500" cy="196064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Limitations: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Rapid clearance makes intravenous unfeasible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High dose increases side effects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Immunosuppressants inhibit vital immunotherapy mechanism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Rapid adaptation to serotype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250" y="1381333"/>
            <a:ext cx="2603501" cy="1977397"/>
          </a:xfrm>
          <a:prstGeom prst="rect">
            <a:avLst/>
          </a:prstGeom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3270250" y="1467836"/>
            <a:ext cx="2603500" cy="5372100"/>
          </a:xfrm>
          <a:prstGeom prst="rect">
            <a:avLst/>
          </a:prstGeom>
          <a:solidFill>
            <a:schemeClr val="bg1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TEM-3D-AdV-trans-segmented-POLY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24"/>
          <a:stretch/>
        </p:blipFill>
        <p:spPr>
          <a:xfrm>
            <a:off x="3270250" y="1482934"/>
            <a:ext cx="2603500" cy="1562965"/>
          </a:xfrm>
          <a:prstGeom prst="rect">
            <a:avLst/>
          </a:prstGeom>
        </p:spPr>
      </p:pic>
      <p:sp>
        <p:nvSpPr>
          <p:cNvPr id="67" name="Text Placeholder 9"/>
          <p:cNvSpPr txBox="1">
            <a:spLocks/>
          </p:cNvSpPr>
          <p:nvPr/>
        </p:nvSpPr>
        <p:spPr>
          <a:xfrm>
            <a:off x="3270250" y="3517038"/>
            <a:ext cx="2603500" cy="1237983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Chemically bind HPMA copolymer to virus surface for immune shielding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Bind PEG polyether to de-target virus</a:t>
            </a:r>
          </a:p>
        </p:txBody>
      </p:sp>
      <p:sp>
        <p:nvSpPr>
          <p:cNvPr id="68" name="Text Placeholder 9"/>
          <p:cNvSpPr txBox="1">
            <a:spLocks/>
          </p:cNvSpPr>
          <p:nvPr/>
        </p:nvSpPr>
        <p:spPr>
          <a:xfrm>
            <a:off x="3270250" y="4820035"/>
            <a:ext cx="2603500" cy="1960639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Only applicable to Adenovirus &amp; AAV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Chemistry reduces infectivity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Limited surface versatility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No clinical trials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9" name="Text Placeholder 9"/>
          <p:cNvSpPr txBox="1">
            <a:spLocks/>
          </p:cNvSpPr>
          <p:nvPr/>
        </p:nvSpPr>
        <p:spPr>
          <a:xfrm>
            <a:off x="6096001" y="3071815"/>
            <a:ext cx="2666999" cy="396636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72000" tIns="46800" rIns="3600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b="1" dirty="0" err="1" smtClean="0">
                <a:solidFill>
                  <a:srgbClr val="1B64BC"/>
                </a:solidFill>
                <a:latin typeface="Helvetica Neue Light"/>
                <a:cs typeface="Helvetica Neue Light"/>
              </a:rPr>
              <a:t>OnCoat</a:t>
            </a:r>
            <a:r>
              <a:rPr lang="en-GB" b="1" dirty="0" smtClean="0">
                <a:solidFill>
                  <a:srgbClr val="1B64BC"/>
                </a:solidFill>
                <a:latin typeface="Helvetica Neue Light"/>
                <a:cs typeface="Helvetica Neue Light"/>
              </a:rPr>
              <a:t>™ stealth shield</a:t>
            </a:r>
            <a:endParaRPr lang="en-GB" b="1" dirty="0">
              <a:solidFill>
                <a:srgbClr val="1B64BC"/>
              </a:solidFill>
              <a:latin typeface="Helvetica Neue Light"/>
              <a:cs typeface="Helvetica Neue Light"/>
            </a:endParaRPr>
          </a:p>
        </p:txBody>
      </p:sp>
      <p:sp>
        <p:nvSpPr>
          <p:cNvPr id="70" name="Text Placeholder 9"/>
          <p:cNvSpPr txBox="1">
            <a:spLocks/>
          </p:cNvSpPr>
          <p:nvPr/>
        </p:nvSpPr>
        <p:spPr>
          <a:xfrm>
            <a:off x="416270" y="3071815"/>
            <a:ext cx="2596460" cy="396636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72000" tIns="46800" rIns="3600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Bare virus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1" name="Text Placeholder 9"/>
          <p:cNvSpPr txBox="1">
            <a:spLocks/>
          </p:cNvSpPr>
          <p:nvPr/>
        </p:nvSpPr>
        <p:spPr>
          <a:xfrm>
            <a:off x="3270250" y="3071815"/>
            <a:ext cx="2603500" cy="396636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72000" tIns="46800" rIns="3600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Polymer bonding to virus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72" name="Picture 71" descr="delme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921613"/>
            <a:ext cx="1905000" cy="63500"/>
          </a:xfrm>
          <a:prstGeom prst="rect">
            <a:avLst/>
          </a:prstGeom>
        </p:spPr>
      </p:pic>
      <p:pic>
        <p:nvPicPr>
          <p:cNvPr id="73" name="Picture 72" descr="delme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2921613"/>
            <a:ext cx="1905000" cy="63500"/>
          </a:xfrm>
          <a:prstGeom prst="rect">
            <a:avLst/>
          </a:prstGeom>
        </p:spPr>
      </p:pic>
      <p:pic>
        <p:nvPicPr>
          <p:cNvPr id="74" name="Picture 73" descr="delme.png"/>
          <p:cNvPicPr>
            <a:picLocks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921613"/>
            <a:ext cx="1905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95668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Intellectual Property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9398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b="1" dirty="0" smtClean="0">
                <a:solidFill>
                  <a:srgbClr val="1B64BC"/>
                </a:solidFill>
                <a:latin typeface="Avenir Heavy"/>
                <a:cs typeface="Avenir Heavy"/>
              </a:rPr>
              <a:t>Exclusive</a:t>
            </a:r>
            <a:r>
              <a:rPr lang="en-US" sz="2800" b="1" dirty="0" smtClean="0">
                <a:solidFill>
                  <a:srgbClr val="1B64BC"/>
                </a:solidFill>
                <a:latin typeface="Avenir Light"/>
                <a:cs typeface="Avenir Light"/>
              </a:rPr>
              <a:t> technology </a:t>
            </a:r>
            <a:r>
              <a:rPr lang="en-US" sz="2800" b="1" dirty="0">
                <a:solidFill>
                  <a:srgbClr val="1B64BC"/>
                </a:solidFill>
                <a:latin typeface="Avenir Light"/>
                <a:cs typeface="Avenir Light"/>
              </a:rPr>
              <a:t>licensed from University of California &amp; </a:t>
            </a:r>
            <a:r>
              <a:rPr lang="en-US" sz="2800" b="1" dirty="0" err="1">
                <a:solidFill>
                  <a:srgbClr val="1B64BC"/>
                </a:solidFill>
                <a:latin typeface="Avenir Light"/>
                <a:cs typeface="Avenir Light"/>
              </a:rPr>
              <a:t>Moores</a:t>
            </a:r>
            <a:r>
              <a:rPr lang="en-US" sz="2800" b="1" dirty="0">
                <a:solidFill>
                  <a:srgbClr val="1B64BC"/>
                </a:solidFill>
                <a:latin typeface="Avenir Light"/>
                <a:cs typeface="Avenir Light"/>
              </a:rPr>
              <a:t> Cancer Center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99" y="2634257"/>
            <a:ext cx="840740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venir Light"/>
                <a:cs typeface="Avenir Light"/>
              </a:rPr>
              <a:t>Licensing Terms:</a:t>
            </a:r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Exclusive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, world-wide, 2.5% royalty  with no equity, no veto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rights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General therapy (not just cancer) + diagnostics rights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Sub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-licensing, combination product , M&amp;A rights without restrictions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 </a:t>
            </a: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sz="1600" dirty="0" smtClean="0">
              <a:latin typeface="Avenir  "/>
              <a:cs typeface="Avenir  "/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60700" y="2400300"/>
            <a:ext cx="2374900" cy="12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01734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Commercial Applications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84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>
                <a:solidFill>
                  <a:srgbClr val="1B64BC"/>
                </a:solidFill>
                <a:latin typeface="Avenir Heavy"/>
                <a:cs typeface="Avenir Heavy"/>
              </a:rPr>
              <a:t>OnCoat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™ </a:t>
            </a:r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initial applicable market is </a:t>
            </a:r>
            <a:r>
              <a:rPr lang="en-US" sz="2800" i="1" dirty="0">
                <a:solidFill>
                  <a:srgbClr val="1B64BC"/>
                </a:solidFill>
                <a:latin typeface="Avenir Light"/>
                <a:cs typeface="Avenir Light"/>
              </a:rPr>
              <a:t>40% of cancers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49401"/>
            <a:ext cx="8785590" cy="491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7500" y="6373539"/>
            <a:ext cx="8255003" cy="360000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N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otes: </a:t>
            </a:r>
            <a:r>
              <a:rPr lang="en-US" sz="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1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 Glioblastoma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multiforme;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 </a:t>
            </a:r>
            <a:r>
              <a:rPr lang="en-US" sz="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2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 Herpes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Simplex virus (HSV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); </a:t>
            </a:r>
            <a:r>
              <a:rPr lang="en-US" sz="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3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 Vaccinia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virus (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VV)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Sources: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GLOBOCAN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2012 (incidents); American Cancer Society (survival)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venir   "/>
              <a:cs typeface="Avenir   "/>
            </a:endParaRPr>
          </a:p>
        </p:txBody>
      </p:sp>
    </p:spTree>
    <p:extLst>
      <p:ext uri="{BB962C8B-B14F-4D97-AF65-F5344CB8AC3E}">
        <p14:creationId xmlns:p14="http://schemas.microsoft.com/office/powerpoint/2010/main" val="2093289606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Commercial Applications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965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Establish deep partnerships on product-specific 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basis</a:t>
            </a:r>
          </a:p>
          <a:p>
            <a:pPr marL="0" lvl="1" algn="ctr"/>
            <a:r>
              <a:rPr lang="en-US" i="1" dirty="0" smtClean="0">
                <a:solidFill>
                  <a:srgbClr val="595959"/>
                </a:solidFill>
                <a:latin typeface="Avenir Light"/>
                <a:cs typeface="Avenir Light"/>
              </a:rPr>
              <a:t>Form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joint ventures to develop, manufacture &amp; commercialize for global market</a:t>
            </a: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  <a:p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587" y="1845350"/>
            <a:ext cx="5553005" cy="5012650"/>
            <a:chOff x="476249" y="1509145"/>
            <a:chExt cx="5580854" cy="4983074"/>
          </a:xfrm>
        </p:grpSpPr>
        <p:grpSp>
          <p:nvGrpSpPr>
            <p:cNvPr id="10" name="Group 9"/>
            <p:cNvGrpSpPr/>
            <p:nvPr/>
          </p:nvGrpSpPr>
          <p:grpSpPr>
            <a:xfrm>
              <a:off x="476249" y="1509145"/>
              <a:ext cx="5580854" cy="4983074"/>
              <a:chOff x="476249" y="1311262"/>
              <a:chExt cx="5580854" cy="4983074"/>
            </a:xfrm>
          </p:grpSpPr>
          <p:sp>
            <p:nvSpPr>
              <p:cNvPr id="22" name="Trapezoid 21"/>
              <p:cNvSpPr/>
              <p:nvPr/>
            </p:nvSpPr>
            <p:spPr>
              <a:xfrm>
                <a:off x="476249" y="1506864"/>
                <a:ext cx="5334000" cy="4572000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4560000">
                <a:off x="2572775" y="3644049"/>
                <a:ext cx="4983074" cy="317500"/>
              </a:xfrm>
              <a:prstGeom prst="rect">
                <a:avLst/>
              </a:prstGeom>
              <a:solidFill>
                <a:srgbClr val="0C64BB"/>
              </a:solidFill>
              <a:ln w="12700" cmpd="sng">
                <a:solidFill>
                  <a:srgbClr val="1B64BC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 Placeholder 9"/>
              <p:cNvSpPr txBox="1">
                <a:spLocks/>
              </p:cNvSpPr>
              <p:nvPr/>
            </p:nvSpPr>
            <p:spPr>
              <a:xfrm rot="4560000">
                <a:off x="3918221" y="2073534"/>
                <a:ext cx="1524000" cy="254000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txBody>
              <a:bodyPr wrap="square" lIns="72000" tIns="46800" rIns="36000" bIns="46800" anchor="ctr">
                <a:noAutofit/>
              </a:bodyPr>
              <a:lstStyle>
                <a:lvl1pPr marL="179388" indent="-179388" algn="l" defTabSz="457200" rtl="0" eaLnBrk="1" latinLnBrk="0" hangingPunct="1">
                  <a:spcBef>
                    <a:spcPct val="20000"/>
                  </a:spcBef>
                  <a:buClr>
                    <a:srgbClr val="C40000"/>
                  </a:buClr>
                  <a:buFont typeface="Lucida Grande"/>
                  <a:buChar char="￭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177800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￭"/>
                  <a:tabLst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5963" indent="-179388" algn="l" defTabSz="43815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85838" indent="-179388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54125" indent="-177800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4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GB" sz="1400" b="1" dirty="0" smtClean="0">
                    <a:solidFill>
                      <a:schemeClr val="bg1"/>
                    </a:solidFill>
                    <a:latin typeface="Helvetica Neue Light"/>
                    <a:cs typeface="Helvetica Neue Light"/>
                  </a:rPr>
                  <a:t>Pharma</a:t>
                </a:r>
                <a:endParaRPr lang="en-GB" b="1" dirty="0">
                  <a:solidFill>
                    <a:schemeClr val="bg1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6249" y="1506864"/>
                <a:ext cx="5334000" cy="1397000"/>
              </a:xfrm>
              <a:prstGeom prst="rect">
                <a:avLst/>
              </a:prstGeom>
              <a:noFill/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6249" y="4681864"/>
                <a:ext cx="5334000" cy="1397000"/>
              </a:xfrm>
              <a:prstGeom prst="rect">
                <a:avLst/>
              </a:prstGeom>
              <a:noFill/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76249" y="3094364"/>
                <a:ext cx="5334000" cy="1397000"/>
              </a:xfrm>
              <a:prstGeom prst="rect">
                <a:avLst/>
              </a:prstGeom>
              <a:noFill/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76249" y="2903865"/>
                <a:ext cx="5334000" cy="190499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6249" y="4491364"/>
                <a:ext cx="5334000" cy="190500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76249" y="1316366"/>
                <a:ext cx="5334000" cy="190499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6249" y="6078864"/>
                <a:ext cx="5580854" cy="190499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 Placeholder 9"/>
              <p:cNvSpPr txBox="1">
                <a:spLocks/>
              </p:cNvSpPr>
              <p:nvPr/>
            </p:nvSpPr>
            <p:spPr>
              <a:xfrm rot="4560000">
                <a:off x="4313062" y="3661461"/>
                <a:ext cx="1524000" cy="254000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txBody>
              <a:bodyPr wrap="square" lIns="72000" tIns="46800" rIns="36000" bIns="46800" anchor="ctr">
                <a:noAutofit/>
              </a:bodyPr>
              <a:lstStyle>
                <a:lvl1pPr marL="179388" indent="-179388" algn="l" defTabSz="457200" rtl="0" eaLnBrk="1" latinLnBrk="0" hangingPunct="1">
                  <a:spcBef>
                    <a:spcPct val="20000"/>
                  </a:spcBef>
                  <a:buClr>
                    <a:srgbClr val="C40000"/>
                  </a:buClr>
                  <a:buFont typeface="Lucida Grande"/>
                  <a:buChar char="￭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177800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￭"/>
                  <a:tabLst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5963" indent="-179388" algn="l" defTabSz="43815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85838" indent="-179388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54125" indent="-177800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4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GB" sz="1400" b="1" dirty="0" smtClean="0">
                    <a:solidFill>
                      <a:schemeClr val="bg1"/>
                    </a:solidFill>
                    <a:latin typeface="Helvetica Neue Light"/>
                    <a:cs typeface="Helvetica Neue Light"/>
                  </a:rPr>
                  <a:t>Phase II/III</a:t>
                </a:r>
                <a:endParaRPr lang="en-GB" b="1" dirty="0">
                  <a:solidFill>
                    <a:schemeClr val="bg1"/>
                  </a:solidFill>
                  <a:latin typeface="Helvetica Neue Light"/>
                  <a:cs typeface="Helvetica Neue Light"/>
                </a:endParaRPr>
              </a:p>
            </p:txBody>
          </p:sp>
          <p:pic>
            <p:nvPicPr>
              <p:cNvPr id="33" name="Picture 32" descr="DNAtrix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00292" y="3289526"/>
                <a:ext cx="935999" cy="177386"/>
              </a:xfrm>
              <a:prstGeom prst="rect">
                <a:avLst/>
              </a:prstGeom>
            </p:spPr>
          </p:pic>
          <p:pic>
            <p:nvPicPr>
              <p:cNvPr id="35" name="Picture 34" descr="Merck-logo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4661" y="1907131"/>
                <a:ext cx="792000" cy="232023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3963" y="1622871"/>
                <a:ext cx="741245" cy="1905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02375" y="2161130"/>
                <a:ext cx="825500" cy="139877"/>
              </a:xfrm>
              <a:prstGeom prst="rect">
                <a:avLst/>
              </a:prstGeom>
            </p:spPr>
          </p:pic>
          <p:pic>
            <p:nvPicPr>
              <p:cNvPr id="39" name="Picture 38" descr="ColdGenesy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4292" y="4993197"/>
                <a:ext cx="1016000" cy="30274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510" y="3619822"/>
                <a:ext cx="785566" cy="254000"/>
              </a:xfrm>
              <a:prstGeom prst="rect">
                <a:avLst/>
              </a:prstGeom>
            </p:spPr>
          </p:pic>
          <p:pic>
            <p:nvPicPr>
              <p:cNvPr id="41" name="Picture 40" descr="Oncolytics Bio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2293" y="4077431"/>
                <a:ext cx="1164167" cy="254000"/>
              </a:xfrm>
              <a:prstGeom prst="rect">
                <a:avLst/>
              </a:prstGeom>
            </p:spPr>
          </p:pic>
          <p:pic>
            <p:nvPicPr>
              <p:cNvPr id="42" name="Picture 41" descr="Neotropix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7463" y="4944050"/>
                <a:ext cx="889000" cy="351896"/>
              </a:xfrm>
              <a:prstGeom prst="rect">
                <a:avLst/>
              </a:prstGeom>
            </p:spPr>
          </p:pic>
          <p:pic>
            <p:nvPicPr>
              <p:cNvPr id="43" name="Picture 42" descr="MayoClinic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3020" y="3316351"/>
                <a:ext cx="444500" cy="484127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79874" y="5694555"/>
                <a:ext cx="1440000" cy="144000"/>
              </a:xfrm>
              <a:prstGeom prst="rect">
                <a:avLst/>
              </a:prstGeom>
            </p:spPr>
          </p:pic>
          <p:pic>
            <p:nvPicPr>
              <p:cNvPr id="45" name="Picture 44" descr="PNPThera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8167" y="5530053"/>
                <a:ext cx="1016000" cy="308502"/>
              </a:xfrm>
              <a:prstGeom prst="rect">
                <a:avLst/>
              </a:prstGeom>
            </p:spPr>
          </p:pic>
        </p:grpSp>
        <p:sp>
          <p:nvSpPr>
            <p:cNvPr id="12" name="Text Placeholder 9"/>
            <p:cNvSpPr txBox="1">
              <a:spLocks/>
            </p:cNvSpPr>
            <p:nvPr/>
          </p:nvSpPr>
          <p:spPr>
            <a:xfrm rot="4560000">
              <a:off x="4707476" y="5457700"/>
              <a:ext cx="1524000" cy="254000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txBody>
            <a:bodyPr wrap="square" lIns="72000" tIns="46800" rIns="36000" bIns="46800" anchor="ctr">
              <a:noAutofit/>
            </a:bodyPr>
            <a:lstStyle>
              <a:lvl1pPr marL="179388" indent="-179388" algn="l" defTabSz="457200" rtl="0" eaLnBrk="1" latinLnBrk="0" hangingPunct="1">
                <a:spcBef>
                  <a:spcPct val="20000"/>
                </a:spcBef>
                <a:buClr>
                  <a:srgbClr val="C40000"/>
                </a:buClr>
                <a:buFont typeface="Lucida Grande"/>
                <a:buChar char="￭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4572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Lucida Grande"/>
                <a:buChar char="￭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5963" indent="-179388" algn="l" defTabSz="43815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Lucida Grande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85838" indent="-179388" algn="l" defTabSz="4572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Lucida Grande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4125" indent="-177800" algn="l" defTabSz="4572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Lucida Grande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None/>
              </a:pPr>
              <a:r>
                <a:rPr lang="en-GB" sz="1400" b="1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Pre-cl./Phase I</a:t>
              </a:r>
              <a:endParaRPr lang="en-GB" b="1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5622" y="4149314"/>
              <a:ext cx="1296000" cy="274550"/>
            </a:xfrm>
            <a:prstGeom prst="rect">
              <a:avLst/>
            </a:prstGeom>
          </p:spPr>
        </p:pic>
        <p:pic>
          <p:nvPicPr>
            <p:cNvPr id="14" name="Picture 13" descr="Novartis-logo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7874" y="1971550"/>
              <a:ext cx="1152000" cy="266927"/>
            </a:xfrm>
            <a:prstGeom prst="rect">
              <a:avLst/>
            </a:prstGeom>
          </p:spPr>
        </p:pic>
        <p:pic>
          <p:nvPicPr>
            <p:cNvPr id="15" name="Picture 14" descr="Oncos-logo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5622" y="5081858"/>
              <a:ext cx="750000" cy="540000"/>
            </a:xfrm>
            <a:prstGeom prst="rect">
              <a:avLst/>
            </a:prstGeom>
          </p:spPr>
        </p:pic>
        <p:pic>
          <p:nvPicPr>
            <p:cNvPr id="16" name="Picture 15" descr="Pfizer-logo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7486" y="2644589"/>
              <a:ext cx="540000" cy="313875"/>
            </a:xfrm>
            <a:prstGeom prst="rect">
              <a:avLst/>
            </a:prstGeom>
          </p:spPr>
        </p:pic>
        <p:pic>
          <p:nvPicPr>
            <p:cNvPr id="17" name="Picture 16" descr="Roche-logo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2648" y="2632975"/>
              <a:ext cx="576000" cy="297290"/>
            </a:xfrm>
            <a:prstGeom prst="rect">
              <a:avLst/>
            </a:prstGeom>
          </p:spPr>
        </p:pic>
        <p:pic>
          <p:nvPicPr>
            <p:cNvPr id="18" name="Picture 17" descr="GSK-logo.png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8227" y="2643281"/>
              <a:ext cx="432000" cy="375403"/>
            </a:xfrm>
            <a:prstGeom prst="rect">
              <a:avLst/>
            </a:prstGeom>
          </p:spPr>
        </p:pic>
        <p:pic>
          <p:nvPicPr>
            <p:cNvPr id="19" name="Picture 18" descr="Sanofi-logo.p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8637" y="2386009"/>
              <a:ext cx="792000" cy="181795"/>
            </a:xfrm>
            <a:prstGeom prst="rect">
              <a:avLst/>
            </a:prstGeom>
          </p:spPr>
        </p:pic>
        <p:pic>
          <p:nvPicPr>
            <p:cNvPr id="20" name="Picture 19" descr="Duke-logo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1874" y="5768110"/>
              <a:ext cx="576000" cy="2486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9229" y="3948071"/>
              <a:ext cx="1002815" cy="130366"/>
            </a:xfrm>
            <a:prstGeom prst="rect">
              <a:avLst/>
            </a:prstGeom>
          </p:spPr>
        </p:pic>
      </p:grpSp>
      <p:sp>
        <p:nvSpPr>
          <p:cNvPr id="47" name="Text Placeholder 9"/>
          <p:cNvSpPr txBox="1">
            <a:spLocks/>
          </p:cNvSpPr>
          <p:nvPr/>
        </p:nvSpPr>
        <p:spPr>
          <a:xfrm>
            <a:off x="5451144" y="2048136"/>
            <a:ext cx="3273755" cy="317500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sz="2000" dirty="0" err="1" smtClean="0">
                <a:solidFill>
                  <a:srgbClr val="1B64BC"/>
                </a:solidFill>
                <a:latin typeface="Avenir   "/>
                <a:cs typeface="Avenir   "/>
              </a:rPr>
              <a:t>DevaCell</a:t>
            </a:r>
            <a:r>
              <a:rPr lang="en-GB" sz="2000" dirty="0" smtClean="0">
                <a:solidFill>
                  <a:srgbClr val="1B64BC"/>
                </a:solidFill>
                <a:latin typeface="Avenir   "/>
                <a:cs typeface="Avenir   "/>
              </a:rPr>
              <a:t> enables </a:t>
            </a:r>
            <a:r>
              <a:rPr lang="en-GB" sz="2000" dirty="0" err="1" smtClean="0">
                <a:solidFill>
                  <a:srgbClr val="1B64BC"/>
                </a:solidFill>
                <a:latin typeface="Avenir   "/>
                <a:cs typeface="Avenir   "/>
              </a:rPr>
              <a:t>pharma</a:t>
            </a:r>
            <a:r>
              <a:rPr lang="en-GB" sz="2000" dirty="0" smtClean="0">
                <a:solidFill>
                  <a:srgbClr val="1B64BC"/>
                </a:solidFill>
                <a:latin typeface="Avenir   "/>
                <a:cs typeface="Avenir   "/>
              </a:rPr>
              <a:t>…</a:t>
            </a:r>
            <a:endParaRPr lang="en-GB" sz="2000" dirty="0">
              <a:solidFill>
                <a:srgbClr val="1B64BC"/>
              </a:solidFill>
              <a:latin typeface="Avenir   "/>
              <a:cs typeface="Avenir   "/>
            </a:endParaRPr>
          </a:p>
        </p:txBody>
      </p:sp>
      <p:sp>
        <p:nvSpPr>
          <p:cNvPr id="48" name="Text Placeholder 9"/>
          <p:cNvSpPr txBox="1">
            <a:spLocks/>
          </p:cNvSpPr>
          <p:nvPr/>
        </p:nvSpPr>
        <p:spPr>
          <a:xfrm>
            <a:off x="5419508" y="2578859"/>
            <a:ext cx="3546691" cy="889000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new markets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for existing therapy</a:t>
            </a:r>
          </a:p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increased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revenue-per-head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due to repeat treatments</a:t>
            </a:r>
          </a:p>
        </p:txBody>
      </p:sp>
      <p:sp>
        <p:nvSpPr>
          <p:cNvPr id="49" name="Text Placeholder 9"/>
          <p:cNvSpPr txBox="1">
            <a:spLocks/>
          </p:cNvSpPr>
          <p:nvPr/>
        </p:nvSpPr>
        <p:spPr>
          <a:xfrm>
            <a:off x="5432370" y="3658190"/>
            <a:ext cx="3533830" cy="3072810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clinical trials “insurance policy” as an </a:t>
            </a: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alternative delivery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method</a:t>
            </a:r>
          </a:p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increased </a:t>
            </a: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exit value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to Pharma for virotech</a:t>
            </a:r>
          </a:p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significant </a:t>
            </a: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de-risking of trials</a:t>
            </a: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due to lower dose + retargeting</a:t>
            </a:r>
          </a:p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SPV (special purpose vehicle) joint-venture with independent funding &amp; </a:t>
            </a:r>
            <a:r>
              <a:rPr lang="en-GB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compartmentalised risk</a:t>
            </a:r>
            <a:endParaRPr lang="en-GB" b="1" i="1" dirty="0">
              <a:solidFill>
                <a:schemeClr val="tx1">
                  <a:lumMod val="75000"/>
                  <a:lumOff val="25000"/>
                </a:schemeClr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691787248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Commercial Applications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9728200" cy="571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spc="-100" dirty="0">
                <a:solidFill>
                  <a:srgbClr val="1B64BC"/>
                </a:solidFill>
                <a:latin typeface="Avenir Light"/>
                <a:cs typeface="Avenir Light"/>
              </a:rPr>
              <a:t>Many on-going clinical trials: potential partners, customers..</a:t>
            </a: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  <a:p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/>
          <p:cNvGrpSpPr/>
          <p:nvPr/>
        </p:nvGrpSpPr>
        <p:grpSpPr>
          <a:xfrm>
            <a:off x="698501" y="1530406"/>
            <a:ext cx="8257116" cy="261872"/>
            <a:chOff x="698501" y="813882"/>
            <a:chExt cx="8257116" cy="261872"/>
          </a:xfrm>
        </p:grpSpPr>
        <p:sp>
          <p:nvSpPr>
            <p:cNvPr id="277" name="Rectangle 276"/>
            <p:cNvSpPr/>
            <p:nvPr/>
          </p:nvSpPr>
          <p:spPr>
            <a:xfrm>
              <a:off x="698501" y="821754"/>
              <a:ext cx="1651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Sponsor</a:t>
              </a:r>
              <a:endParaRPr lang="en-US" sz="1200" dirty="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175000" y="819130"/>
              <a:ext cx="317500" cy="25662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Ph. I</a:t>
              </a:r>
              <a:endParaRPr lang="en-US" sz="1200" dirty="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556002" y="816506"/>
              <a:ext cx="190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II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810002" y="813882"/>
              <a:ext cx="190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III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669617" y="821754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Targets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64001" y="813882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Entry</a:t>
              </a:r>
              <a:r>
                <a:rPr lang="en-US" sz="1200" baseline="30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2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605624" y="821754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Gene therapy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106707" y="813882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Virus</a:t>
              </a:r>
              <a:r>
                <a:rPr lang="en-US" sz="1200" baseline="30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1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412750" y="2031830"/>
            <a:ext cx="8542867" cy="254000"/>
            <a:chOff x="412750" y="1355613"/>
            <a:chExt cx="8542867" cy="254000"/>
          </a:xfrm>
        </p:grpSpPr>
        <p:sp>
          <p:nvSpPr>
            <p:cNvPr id="286" name="Rectangle 285"/>
            <p:cNvSpPr/>
            <p:nvPr/>
          </p:nvSpPr>
          <p:spPr>
            <a:xfrm>
              <a:off x="698501" y="1355613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Cold Genesys (CA)</a:t>
              </a:r>
            </a:p>
          </p:txBody>
        </p:sp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1412763"/>
              <a:ext cx="203200" cy="139700"/>
            </a:xfrm>
            <a:prstGeom prst="rect">
              <a:avLst/>
            </a:prstGeom>
          </p:spPr>
        </p:pic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3302002" y="1387363"/>
              <a:ext cx="190500" cy="1905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3556002" y="138736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90" name="Straight Connector 289"/>
            <p:cNvCxnSpPr/>
            <p:nvPr/>
          </p:nvCxnSpPr>
          <p:spPr>
            <a:xfrm>
              <a:off x="3556002" y="1482613"/>
              <a:ext cx="127000" cy="0"/>
            </a:xfrm>
            <a:prstGeom prst="line">
              <a:avLst/>
            </a:prstGeom>
            <a:ln w="25400" cmpd="sng">
              <a:solidFill>
                <a:srgbClr val="68737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3810002" y="138736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6669617" y="135561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Bladder</a:t>
              </a: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064001" y="135561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VE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605624" y="135561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GM-CSF (immune system)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2106707" y="1355613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14867" y="2270613"/>
            <a:ext cx="8540750" cy="254000"/>
            <a:chOff x="414867" y="1612991"/>
            <a:chExt cx="8540750" cy="254000"/>
          </a:xfrm>
        </p:grpSpPr>
        <p:sp>
          <p:nvSpPr>
            <p:cNvPr id="297" name="Rectangle 296"/>
            <p:cNvSpPr/>
            <p:nvPr/>
          </p:nvSpPr>
          <p:spPr>
            <a:xfrm>
              <a:off x="698501" y="161299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DNAtrix (TX)</a:t>
              </a:r>
            </a:p>
          </p:txBody>
        </p:sp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867" y="1668827"/>
              <a:ext cx="203200" cy="139700"/>
            </a:xfrm>
            <a:prstGeom prst="rect">
              <a:avLst/>
            </a:prstGeom>
          </p:spPr>
        </p:pic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3302002" y="164474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3556002" y="164474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3810002" y="164474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669617" y="1612991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Glioblastoma</a:t>
              </a:r>
              <a:endPara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064001" y="161299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605624" y="161299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2106707" y="161299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412751" y="2509396"/>
            <a:ext cx="8542866" cy="257471"/>
            <a:chOff x="412751" y="1870369"/>
            <a:chExt cx="8542866" cy="257471"/>
          </a:xfrm>
        </p:grpSpPr>
        <p:sp>
          <p:nvSpPr>
            <p:cNvPr id="307" name="Rectangle 306"/>
            <p:cNvSpPr/>
            <p:nvPr/>
          </p:nvSpPr>
          <p:spPr>
            <a:xfrm>
              <a:off x="698501" y="1873840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PNP Therapeutics (AL)</a:t>
              </a:r>
            </a:p>
          </p:txBody>
        </p:sp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1" y="1929310"/>
              <a:ext cx="203200" cy="139700"/>
            </a:xfrm>
            <a:prstGeom prst="rect">
              <a:avLst/>
            </a:prstGeom>
          </p:spPr>
        </p:pic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3302002" y="1905590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0" name="Oval 309"/>
            <p:cNvSpPr>
              <a:spLocks noChangeAspect="1"/>
            </p:cNvSpPr>
            <p:nvPr/>
          </p:nvSpPr>
          <p:spPr>
            <a:xfrm>
              <a:off x="3556002" y="1905590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1" name="Oval 310"/>
            <p:cNvSpPr>
              <a:spLocks noChangeAspect="1"/>
            </p:cNvSpPr>
            <p:nvPr/>
          </p:nvSpPr>
          <p:spPr>
            <a:xfrm>
              <a:off x="3810002" y="1905590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6669617" y="1873840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Head, neck</a:t>
              </a: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064001" y="1870369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605624" y="1898648"/>
              <a:ext cx="2032000" cy="19744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i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E. coli</a:t>
              </a: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PNP (prodrug therapy)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2106707" y="1870369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12750" y="2751650"/>
            <a:ext cx="8542867" cy="254353"/>
            <a:chOff x="412750" y="2131218"/>
            <a:chExt cx="8542867" cy="254353"/>
          </a:xfrm>
        </p:grpSpPr>
        <p:sp>
          <p:nvSpPr>
            <p:cNvPr id="317" name="Rectangle 316"/>
            <p:cNvSpPr/>
            <p:nvPr/>
          </p:nvSpPr>
          <p:spPr>
            <a:xfrm>
              <a:off x="698501" y="213157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Ziopharm (MA)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18" name="Picture 3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2181479"/>
              <a:ext cx="203200" cy="139700"/>
            </a:xfrm>
            <a:prstGeom prst="rect">
              <a:avLst/>
            </a:prstGeom>
          </p:spPr>
        </p:pic>
        <p:sp>
          <p:nvSpPr>
            <p:cNvPr id="319" name="Oval 318"/>
            <p:cNvSpPr>
              <a:spLocks noChangeAspect="1"/>
            </p:cNvSpPr>
            <p:nvPr/>
          </p:nvSpPr>
          <p:spPr>
            <a:xfrm>
              <a:off x="3302002" y="2162968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0" name="Oval 319"/>
            <p:cNvSpPr>
              <a:spLocks noChangeAspect="1"/>
            </p:cNvSpPr>
            <p:nvPr/>
          </p:nvSpPr>
          <p:spPr>
            <a:xfrm>
              <a:off x="3556002" y="2162968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1" name="Oval 320"/>
            <p:cNvSpPr>
              <a:spLocks noChangeAspect="1"/>
            </p:cNvSpPr>
            <p:nvPr/>
          </p:nvSpPr>
          <p:spPr>
            <a:xfrm>
              <a:off x="3810002" y="2162968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6669617" y="2131218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Melanoma, glioblastoma</a:t>
              </a: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064001" y="213157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605624" y="213157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hIL-12 (immune system)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106707" y="213157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414867" y="2990786"/>
            <a:ext cx="8542866" cy="254000"/>
            <a:chOff x="414867" y="2388949"/>
            <a:chExt cx="8542866" cy="254000"/>
          </a:xfrm>
        </p:grpSpPr>
        <p:sp>
          <p:nvSpPr>
            <p:cNvPr id="327" name="Rectangle 326"/>
            <p:cNvSpPr/>
            <p:nvPr/>
          </p:nvSpPr>
          <p:spPr>
            <a:xfrm>
              <a:off x="700617" y="2388949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Shangai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Sunway Bio.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867" y="2446099"/>
              <a:ext cx="203200" cy="139700"/>
            </a:xfrm>
            <a:prstGeom prst="rect">
              <a:avLst/>
            </a:prstGeom>
          </p:spPr>
        </p:pic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3304118" y="2420699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3558118" y="2420699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1" name="Oval 330"/>
            <p:cNvSpPr>
              <a:spLocks noChangeAspect="1"/>
            </p:cNvSpPr>
            <p:nvPr/>
          </p:nvSpPr>
          <p:spPr>
            <a:xfrm>
              <a:off x="3812118" y="2420699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8294" y="2436574"/>
              <a:ext cx="138149" cy="158750"/>
            </a:xfrm>
            <a:prstGeom prst="rect">
              <a:avLst/>
            </a:prstGeom>
          </p:spPr>
        </p:pic>
        <p:sp>
          <p:nvSpPr>
            <p:cNvPr id="333" name="Rectangle 332"/>
            <p:cNvSpPr/>
            <p:nvPr/>
          </p:nvSpPr>
          <p:spPr>
            <a:xfrm>
              <a:off x="6671733" y="2388949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 &amp; neck, esophagus</a:t>
              </a: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066117" y="2388949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4605624" y="2388949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106707" y="2388949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412751" y="3945918"/>
            <a:ext cx="8542866" cy="254000"/>
            <a:chOff x="412751" y="3418461"/>
            <a:chExt cx="8542866" cy="254000"/>
          </a:xfrm>
        </p:grpSpPr>
        <p:sp>
          <p:nvSpPr>
            <p:cNvPr id="338" name="Rectangle 337"/>
            <p:cNvSpPr/>
            <p:nvPr/>
          </p:nvSpPr>
          <p:spPr>
            <a:xfrm>
              <a:off x="698501" y="341846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PsiOxus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Therapeutics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39" name="Picture 3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751" y="3475611"/>
              <a:ext cx="203200" cy="139700"/>
            </a:xfrm>
            <a:prstGeom prst="rect">
              <a:avLst/>
            </a:prstGeom>
          </p:spPr>
        </p:pic>
        <p:sp>
          <p:nvSpPr>
            <p:cNvPr id="340" name="Oval 339"/>
            <p:cNvSpPr>
              <a:spLocks noChangeAspect="1"/>
            </p:cNvSpPr>
            <p:nvPr/>
          </p:nvSpPr>
          <p:spPr>
            <a:xfrm>
              <a:off x="3302002" y="345021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3556002" y="345021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>
            <a:xfrm>
              <a:off x="3810002" y="345021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6669617" y="3418461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Colon, lung, bladder, renal cell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4064001" y="341846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4605624" y="341846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106707" y="341846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12751" y="3707135"/>
            <a:ext cx="8542866" cy="254000"/>
            <a:chOff x="412751" y="3161083"/>
            <a:chExt cx="8542866" cy="254000"/>
          </a:xfrm>
        </p:grpSpPr>
        <p:sp>
          <p:nvSpPr>
            <p:cNvPr id="348" name="Rectangle 347"/>
            <p:cNvSpPr/>
            <p:nvPr/>
          </p:nvSpPr>
          <p:spPr>
            <a:xfrm>
              <a:off x="698502" y="3161083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Oncos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Therapeutics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49" name="Picture 3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751" y="3223226"/>
              <a:ext cx="203200" cy="139700"/>
            </a:xfrm>
            <a:prstGeom prst="rect">
              <a:avLst/>
            </a:prstGeom>
          </p:spPr>
        </p:pic>
        <p:sp>
          <p:nvSpPr>
            <p:cNvPr id="350" name="Oval 349"/>
            <p:cNvSpPr>
              <a:spLocks noChangeAspect="1"/>
            </p:cNvSpPr>
            <p:nvPr/>
          </p:nvSpPr>
          <p:spPr>
            <a:xfrm>
              <a:off x="3302002" y="319283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1" name="Oval 350"/>
            <p:cNvSpPr>
              <a:spLocks noChangeAspect="1"/>
            </p:cNvSpPr>
            <p:nvPr/>
          </p:nvSpPr>
          <p:spPr>
            <a:xfrm>
              <a:off x="3556002" y="3192833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>
              <a:off x="3810002" y="3192833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6669617" y="316108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Sarcoma, lung, ovarian</a:t>
              </a: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066117" y="316108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605624" y="316108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GM-CSF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2106707" y="3161083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412750" y="4184701"/>
            <a:ext cx="8542867" cy="254000"/>
            <a:chOff x="412750" y="3675839"/>
            <a:chExt cx="8542867" cy="254000"/>
          </a:xfrm>
        </p:grpSpPr>
        <p:sp>
          <p:nvSpPr>
            <p:cNvPr id="358" name="Rectangle 357"/>
            <p:cNvSpPr/>
            <p:nvPr/>
          </p:nvSpPr>
          <p:spPr>
            <a:xfrm>
              <a:off x="698500" y="3675839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VCN Biosciences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59" name="Picture 3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2750" y="3732989"/>
              <a:ext cx="203200" cy="139700"/>
            </a:xfrm>
            <a:prstGeom prst="rect">
              <a:avLst/>
            </a:prstGeom>
          </p:spPr>
        </p:pic>
        <p:sp>
          <p:nvSpPr>
            <p:cNvPr id="360" name="Oval 359"/>
            <p:cNvSpPr>
              <a:spLocks noChangeAspect="1"/>
            </p:cNvSpPr>
            <p:nvPr/>
          </p:nvSpPr>
          <p:spPr>
            <a:xfrm>
              <a:off x="3302002" y="3707589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1" name="Oval 360"/>
            <p:cNvSpPr>
              <a:spLocks noChangeAspect="1"/>
            </p:cNvSpPr>
            <p:nvPr/>
          </p:nvSpPr>
          <p:spPr>
            <a:xfrm>
              <a:off x="3556002" y="3707589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2" name="Oval 361"/>
            <p:cNvSpPr>
              <a:spLocks noChangeAspect="1"/>
            </p:cNvSpPr>
            <p:nvPr/>
          </p:nvSpPr>
          <p:spPr>
            <a:xfrm>
              <a:off x="3810002" y="3707589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6669617" y="3675839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Pancreas, solid tumors</a:t>
              </a: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066117" y="3675839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605624" y="3675839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PH20 (tumor structure)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2106707" y="3675839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412750" y="3229569"/>
            <a:ext cx="8542866" cy="254000"/>
            <a:chOff x="412750" y="2646327"/>
            <a:chExt cx="8542866" cy="254000"/>
          </a:xfrm>
        </p:grpSpPr>
        <p:sp>
          <p:nvSpPr>
            <p:cNvPr id="368" name="Rectangle 367"/>
            <p:cNvSpPr/>
            <p:nvPr/>
          </p:nvSpPr>
          <p:spPr>
            <a:xfrm>
              <a:off x="698500" y="2646327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SiBiono </a:t>
              </a: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GeneTech Co.</a:t>
              </a:r>
            </a:p>
          </p:txBody>
        </p:sp>
        <p:pic>
          <p:nvPicPr>
            <p:cNvPr id="369" name="Picture 3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750" y="2703477"/>
              <a:ext cx="203200" cy="139700"/>
            </a:xfrm>
            <a:prstGeom prst="rect">
              <a:avLst/>
            </a:prstGeom>
          </p:spPr>
        </p:pic>
        <p:sp>
          <p:nvSpPr>
            <p:cNvPr id="370" name="Oval 369"/>
            <p:cNvSpPr>
              <a:spLocks noChangeAspect="1"/>
            </p:cNvSpPr>
            <p:nvPr/>
          </p:nvSpPr>
          <p:spPr>
            <a:xfrm>
              <a:off x="3302001" y="267807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1" name="Oval 370"/>
            <p:cNvSpPr>
              <a:spLocks noChangeAspect="1"/>
            </p:cNvSpPr>
            <p:nvPr/>
          </p:nvSpPr>
          <p:spPr>
            <a:xfrm>
              <a:off x="3556001" y="267807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2" name="Oval 371"/>
            <p:cNvSpPr>
              <a:spLocks noChangeAspect="1"/>
            </p:cNvSpPr>
            <p:nvPr/>
          </p:nvSpPr>
          <p:spPr>
            <a:xfrm>
              <a:off x="3810001" y="2678077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669616" y="2646327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 &amp; neck, lung, GIST</a:t>
              </a: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064000" y="2646327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4605624" y="2646327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p53 (cell cycle regulation)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2106707" y="2646327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412750" y="1793047"/>
            <a:ext cx="8542867" cy="254000"/>
            <a:chOff x="412750" y="1098235"/>
            <a:chExt cx="8542867" cy="254000"/>
          </a:xfrm>
        </p:grpSpPr>
        <p:sp>
          <p:nvSpPr>
            <p:cNvPr id="378" name="Rectangle 377"/>
            <p:cNvSpPr/>
            <p:nvPr/>
          </p:nvSpPr>
          <p:spPr>
            <a:xfrm>
              <a:off x="698502" y="1098235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Advantagene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(MA)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1155385"/>
              <a:ext cx="203200" cy="139700"/>
            </a:xfrm>
            <a:prstGeom prst="rect">
              <a:avLst/>
            </a:prstGeom>
          </p:spPr>
        </p:pic>
        <p:sp>
          <p:nvSpPr>
            <p:cNvPr id="380" name="Oval 379"/>
            <p:cNvSpPr>
              <a:spLocks noChangeAspect="1"/>
            </p:cNvSpPr>
            <p:nvPr/>
          </p:nvSpPr>
          <p:spPr>
            <a:xfrm>
              <a:off x="3302002" y="112998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1" name="Oval 380"/>
            <p:cNvSpPr>
              <a:spLocks noChangeAspect="1"/>
            </p:cNvSpPr>
            <p:nvPr/>
          </p:nvSpPr>
          <p:spPr>
            <a:xfrm>
              <a:off x="3556002" y="112998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2" name="Oval 381"/>
            <p:cNvSpPr>
              <a:spLocks noChangeAspect="1"/>
            </p:cNvSpPr>
            <p:nvPr/>
          </p:nvSpPr>
          <p:spPr>
            <a:xfrm>
              <a:off x="3810002" y="112998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6669617" y="1129985"/>
              <a:ext cx="2286000" cy="1905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Prostate, glioma, pancreas, colon</a:t>
              </a: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066117" y="1098235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4605624" y="1098235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106707" y="1098235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412750" y="3468352"/>
            <a:ext cx="8544984" cy="254000"/>
            <a:chOff x="412750" y="2903705"/>
            <a:chExt cx="8544984" cy="254000"/>
          </a:xfrm>
        </p:grpSpPr>
        <p:sp>
          <p:nvSpPr>
            <p:cNvPr id="388" name="Rectangle 387"/>
            <p:cNvSpPr/>
            <p:nvPr/>
          </p:nvSpPr>
          <p:spPr>
            <a:xfrm>
              <a:off x="700618" y="2903705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rgbClr val="404040"/>
                  </a:solidFill>
                  <a:latin typeface="Helvetica Neue Light"/>
                  <a:cs typeface="Helvetica Neue Light"/>
                </a:rPr>
                <a:t>Momotaro</a:t>
              </a:r>
              <a:r>
                <a:rPr lang="en-US" sz="1200" dirty="0">
                  <a:solidFill>
                    <a:srgbClr val="404040"/>
                  </a:solidFill>
                  <a:latin typeface="Helvetica Neue Light"/>
                  <a:cs typeface="Helvetica Neue Light"/>
                </a:rPr>
                <a:t>-</a:t>
              </a:r>
              <a:r>
                <a:rPr lang="en-US" sz="1200" dirty="0" smtClean="0">
                  <a:solidFill>
                    <a:srgbClr val="404040"/>
                  </a:solidFill>
                  <a:latin typeface="Helvetica Neue Light"/>
                  <a:cs typeface="Helvetica Neue Light"/>
                </a:rPr>
                <a:t>Gene</a:t>
              </a:r>
              <a:endParaRPr lang="en-US" sz="1200" dirty="0">
                <a:solidFill>
                  <a:srgbClr val="404040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89" name="Picture 3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2750" y="2960855"/>
              <a:ext cx="203200" cy="139700"/>
            </a:xfrm>
            <a:prstGeom prst="rect">
              <a:avLst/>
            </a:prstGeom>
          </p:spPr>
        </p:pic>
        <p:sp>
          <p:nvSpPr>
            <p:cNvPr id="390" name="Oval 389"/>
            <p:cNvSpPr>
              <a:spLocks noChangeAspect="1"/>
            </p:cNvSpPr>
            <p:nvPr/>
          </p:nvSpPr>
          <p:spPr>
            <a:xfrm>
              <a:off x="3304119" y="2935455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1" name="Oval 390"/>
            <p:cNvSpPr>
              <a:spLocks noChangeAspect="1"/>
            </p:cNvSpPr>
            <p:nvPr/>
          </p:nvSpPr>
          <p:spPr>
            <a:xfrm>
              <a:off x="3558119" y="2935455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2" name="Oval 391"/>
            <p:cNvSpPr>
              <a:spLocks noChangeAspect="1"/>
            </p:cNvSpPr>
            <p:nvPr/>
          </p:nvSpPr>
          <p:spPr>
            <a:xfrm>
              <a:off x="3812119" y="2935455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6671734" y="2903705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Prostate</a:t>
              </a: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066118" y="2903705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605624" y="2903705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REIC (tumor suppressor)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106707" y="2903705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12750" y="4423484"/>
            <a:ext cx="8540750" cy="254000"/>
            <a:chOff x="412750" y="3933217"/>
            <a:chExt cx="8540750" cy="254000"/>
          </a:xfrm>
        </p:grpSpPr>
        <p:sp>
          <p:nvSpPr>
            <p:cNvPr id="398" name="Rectangle 397"/>
            <p:cNvSpPr/>
            <p:nvPr/>
          </p:nvSpPr>
          <p:spPr>
            <a:xfrm>
              <a:off x="698500" y="3933217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Genelux Corp. (CA)</a:t>
              </a:r>
            </a:p>
          </p:txBody>
        </p:sp>
        <p:pic>
          <p:nvPicPr>
            <p:cNvPr id="399" name="Picture 3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3995660"/>
              <a:ext cx="203200" cy="139700"/>
            </a:xfrm>
            <a:prstGeom prst="rect">
              <a:avLst/>
            </a:prstGeom>
          </p:spPr>
        </p:pic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3304119" y="396496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1" name="Oval 400"/>
            <p:cNvSpPr>
              <a:spLocks noChangeAspect="1"/>
            </p:cNvSpPr>
            <p:nvPr/>
          </p:nvSpPr>
          <p:spPr>
            <a:xfrm>
              <a:off x="3558119" y="396496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2" name="Oval 401"/>
            <p:cNvSpPr>
              <a:spLocks noChangeAspect="1"/>
            </p:cNvSpPr>
            <p:nvPr/>
          </p:nvSpPr>
          <p:spPr>
            <a:xfrm>
              <a:off x="3812119" y="3964967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6667500" y="3933217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 &amp; neck, lung</a:t>
              </a: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, </a:t>
              </a: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solid tumors</a:t>
              </a: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066118" y="3933217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603750" y="3933217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H-IL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6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2106707" y="3933217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Vaccinia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58750" y="4662267"/>
            <a:ext cx="8794750" cy="259713"/>
            <a:chOff x="158750" y="4190595"/>
            <a:chExt cx="8794750" cy="259713"/>
          </a:xfrm>
        </p:grpSpPr>
        <p:pic>
          <p:nvPicPr>
            <p:cNvPr id="408" name="Picture 40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750" y="4244681"/>
              <a:ext cx="203200" cy="139700"/>
            </a:xfrm>
            <a:prstGeom prst="rect">
              <a:avLst/>
            </a:prstGeom>
          </p:spPr>
        </p:pic>
        <p:sp>
          <p:nvSpPr>
            <p:cNvPr id="409" name="Rectangle 408"/>
            <p:cNvSpPr/>
            <p:nvPr/>
          </p:nvSpPr>
          <p:spPr>
            <a:xfrm>
              <a:off x="698500" y="4190595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SillaJen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(Jennerex) (CA)</a:t>
              </a:r>
              <a:endParaRPr 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10" name="Picture 4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4247745"/>
              <a:ext cx="203200" cy="139700"/>
            </a:xfrm>
            <a:prstGeom prst="rect">
              <a:avLst/>
            </a:prstGeom>
          </p:spPr>
        </p:pic>
        <p:sp>
          <p:nvSpPr>
            <p:cNvPr id="411" name="Oval 410"/>
            <p:cNvSpPr>
              <a:spLocks noChangeAspect="1"/>
            </p:cNvSpPr>
            <p:nvPr/>
          </p:nvSpPr>
          <p:spPr>
            <a:xfrm>
              <a:off x="3304119" y="4228058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2" name="Oval 411"/>
            <p:cNvSpPr>
              <a:spLocks noChangeAspect="1"/>
            </p:cNvSpPr>
            <p:nvPr/>
          </p:nvSpPr>
          <p:spPr>
            <a:xfrm>
              <a:off x="3558119" y="4228058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3" name="Oval 412"/>
            <p:cNvSpPr>
              <a:spLocks noChangeAspect="1"/>
            </p:cNvSpPr>
            <p:nvPr/>
          </p:nvSpPr>
          <p:spPr>
            <a:xfrm>
              <a:off x="3812119" y="4228058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6667500" y="4196308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Liver, kidney, solid tumors</a:t>
              </a: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4066118" y="4196308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4603750" y="4196308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2106707" y="4196308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Vaccinia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412750" y="4909650"/>
            <a:ext cx="8540750" cy="269222"/>
            <a:chOff x="412750" y="4446075"/>
            <a:chExt cx="8540750" cy="269222"/>
          </a:xfrm>
        </p:grpSpPr>
        <p:sp>
          <p:nvSpPr>
            <p:cNvPr id="419" name="Rectangle 418"/>
            <p:cNvSpPr/>
            <p:nvPr/>
          </p:nvSpPr>
          <p:spPr>
            <a:xfrm>
              <a:off x="698500" y="4453686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AMGEN (BioVex)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20" name="Picture 4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4510836"/>
              <a:ext cx="203200" cy="139700"/>
            </a:xfrm>
            <a:prstGeom prst="rect">
              <a:avLst/>
            </a:prstGeom>
          </p:spPr>
        </p:pic>
        <p:sp>
          <p:nvSpPr>
            <p:cNvPr id="421" name="Oval 420"/>
            <p:cNvSpPr>
              <a:spLocks noChangeAspect="1"/>
            </p:cNvSpPr>
            <p:nvPr/>
          </p:nvSpPr>
          <p:spPr>
            <a:xfrm>
              <a:off x="3304119" y="4485436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2" name="Oval 421"/>
            <p:cNvSpPr>
              <a:spLocks noChangeAspect="1"/>
            </p:cNvSpPr>
            <p:nvPr/>
          </p:nvSpPr>
          <p:spPr>
            <a:xfrm>
              <a:off x="3558119" y="4485436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3" name="Oval 422"/>
            <p:cNvSpPr>
              <a:spLocks noChangeAspect="1"/>
            </p:cNvSpPr>
            <p:nvPr/>
          </p:nvSpPr>
          <p:spPr>
            <a:xfrm>
              <a:off x="3812119" y="4485436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6667500" y="4453686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Melanoma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4066118" y="4453686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4603750" y="4453686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GM-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CSF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2106707" y="4446075"/>
              <a:ext cx="1195294" cy="2692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HSV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412750" y="5125555"/>
            <a:ext cx="8540750" cy="324256"/>
            <a:chOff x="412750" y="4680169"/>
            <a:chExt cx="8540750" cy="324256"/>
          </a:xfrm>
        </p:grpSpPr>
        <p:sp>
          <p:nvSpPr>
            <p:cNvPr id="429" name="Rectangle 428"/>
            <p:cNvSpPr/>
            <p:nvPr/>
          </p:nvSpPr>
          <p:spPr>
            <a:xfrm>
              <a:off x="698500" y="4711064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OrienGene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Bio.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30" name="Picture 4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750" y="4768214"/>
              <a:ext cx="203200" cy="139700"/>
            </a:xfrm>
            <a:prstGeom prst="rect">
              <a:avLst/>
            </a:prstGeom>
          </p:spPr>
        </p:pic>
        <p:sp>
          <p:nvSpPr>
            <p:cNvPr id="431" name="Oval 430"/>
            <p:cNvSpPr>
              <a:spLocks noChangeAspect="1"/>
            </p:cNvSpPr>
            <p:nvPr/>
          </p:nvSpPr>
          <p:spPr>
            <a:xfrm>
              <a:off x="3304119" y="474704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2" name="Oval 431"/>
            <p:cNvSpPr>
              <a:spLocks noChangeAspect="1"/>
            </p:cNvSpPr>
            <p:nvPr/>
          </p:nvSpPr>
          <p:spPr>
            <a:xfrm>
              <a:off x="3558119" y="4747047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3" name="Oval 432"/>
            <p:cNvSpPr>
              <a:spLocks noChangeAspect="1"/>
            </p:cNvSpPr>
            <p:nvPr/>
          </p:nvSpPr>
          <p:spPr>
            <a:xfrm>
              <a:off x="3812119" y="4747047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6667500" y="4715297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Melanoma, liver, pancreas, lung</a:t>
              </a: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4066118" y="4715297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4603750" y="4715297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2106707" y="4680169"/>
              <a:ext cx="1195294" cy="32425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HSV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412750" y="5396494"/>
            <a:ext cx="8542866" cy="260756"/>
            <a:chOff x="412750" y="4969297"/>
            <a:chExt cx="8542866" cy="260756"/>
          </a:xfrm>
        </p:grpSpPr>
        <p:sp>
          <p:nvSpPr>
            <p:cNvPr id="439" name="Rectangle 438"/>
            <p:cNvSpPr/>
            <p:nvPr/>
          </p:nvSpPr>
          <p:spPr>
            <a:xfrm>
              <a:off x="698500" y="4972675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Virttu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Biologics</a:t>
              </a:r>
            </a:p>
          </p:txBody>
        </p:sp>
        <p:pic>
          <p:nvPicPr>
            <p:cNvPr id="440" name="Picture 4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750" y="5029825"/>
              <a:ext cx="203200" cy="139700"/>
            </a:xfrm>
            <a:prstGeom prst="rect">
              <a:avLst/>
            </a:prstGeom>
          </p:spPr>
        </p:pic>
        <p:sp>
          <p:nvSpPr>
            <p:cNvPr id="441" name="Oval 440"/>
            <p:cNvSpPr>
              <a:spLocks noChangeAspect="1"/>
            </p:cNvSpPr>
            <p:nvPr/>
          </p:nvSpPr>
          <p:spPr>
            <a:xfrm>
              <a:off x="3306235" y="500442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2" name="Oval 441"/>
            <p:cNvSpPr>
              <a:spLocks noChangeAspect="1"/>
            </p:cNvSpPr>
            <p:nvPr/>
          </p:nvSpPr>
          <p:spPr>
            <a:xfrm>
              <a:off x="3560235" y="500442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3" name="Oval 442"/>
            <p:cNvSpPr>
              <a:spLocks noChangeAspect="1"/>
            </p:cNvSpPr>
            <p:nvPr/>
          </p:nvSpPr>
          <p:spPr>
            <a:xfrm>
              <a:off x="3814235" y="5004425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669616" y="4972675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Lung, sarcoma, liver, brain, nerve</a:t>
              </a: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4068234" y="4972675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4605624" y="4972675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VDEPT/NAT/ING4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2106707" y="4969297"/>
              <a:ext cx="1195294" cy="26075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HSV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412750" y="5642033"/>
            <a:ext cx="8540750" cy="254000"/>
            <a:chOff x="412750" y="5230053"/>
            <a:chExt cx="8540750" cy="254000"/>
          </a:xfrm>
        </p:grpSpPr>
        <p:sp>
          <p:nvSpPr>
            <p:cNvPr id="449" name="Rectangle 448"/>
            <p:cNvSpPr/>
            <p:nvPr/>
          </p:nvSpPr>
          <p:spPr>
            <a:xfrm>
              <a:off x="698500" y="5230053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Viralytics</a:t>
              </a:r>
            </a:p>
          </p:txBody>
        </p:sp>
        <p:pic>
          <p:nvPicPr>
            <p:cNvPr id="450" name="Picture 4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2750" y="5287203"/>
              <a:ext cx="203200" cy="139700"/>
            </a:xfrm>
            <a:prstGeom prst="rect">
              <a:avLst/>
            </a:prstGeom>
          </p:spPr>
        </p:pic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3304119" y="526180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2" name="Oval 451"/>
            <p:cNvSpPr>
              <a:spLocks noChangeAspect="1"/>
            </p:cNvSpPr>
            <p:nvPr/>
          </p:nvSpPr>
          <p:spPr>
            <a:xfrm>
              <a:off x="3558119" y="526180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3" name="Oval 452"/>
            <p:cNvSpPr>
              <a:spLocks noChangeAspect="1"/>
            </p:cNvSpPr>
            <p:nvPr/>
          </p:nvSpPr>
          <p:spPr>
            <a:xfrm>
              <a:off x="3812119" y="5261803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6667500" y="523005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 &amp; neck, lung, solid tumors</a:t>
              </a: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4066118" y="523005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4603750" y="523005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2106707" y="5230053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404040"/>
                  </a:solidFill>
                  <a:latin typeface="Helvetica Neue Light"/>
                  <a:cs typeface="Helvetica Neue Light"/>
                </a:rPr>
                <a:t>Coxsackie</a:t>
              </a:r>
              <a:endParaRPr lang="en-US" sz="1200">
                <a:solidFill>
                  <a:srgbClr val="404040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412750" y="5880816"/>
            <a:ext cx="8540750" cy="254000"/>
            <a:chOff x="412750" y="5487431"/>
            <a:chExt cx="8540750" cy="254000"/>
          </a:xfrm>
        </p:grpSpPr>
        <p:sp>
          <p:nvSpPr>
            <p:cNvPr id="459" name="Rectangle 458"/>
            <p:cNvSpPr/>
            <p:nvPr/>
          </p:nvSpPr>
          <p:spPr>
            <a:xfrm>
              <a:off x="698500" y="548743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Oryx GmbH &amp;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Co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.</a:t>
              </a:r>
            </a:p>
          </p:txBody>
        </p:sp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2750" y="5544581"/>
              <a:ext cx="203200" cy="139700"/>
            </a:xfrm>
            <a:prstGeom prst="rect">
              <a:avLst/>
            </a:prstGeom>
          </p:spPr>
        </p:pic>
        <p:sp>
          <p:nvSpPr>
            <p:cNvPr id="461" name="Oval 460"/>
            <p:cNvSpPr>
              <a:spLocks noChangeAspect="1"/>
            </p:cNvSpPr>
            <p:nvPr/>
          </p:nvSpPr>
          <p:spPr>
            <a:xfrm>
              <a:off x="3304119" y="551918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2" name="Oval 461"/>
            <p:cNvSpPr>
              <a:spLocks noChangeAspect="1"/>
            </p:cNvSpPr>
            <p:nvPr/>
          </p:nvSpPr>
          <p:spPr>
            <a:xfrm>
              <a:off x="3558119" y="551918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3" name="Oval 462"/>
            <p:cNvSpPr>
              <a:spLocks noChangeAspect="1"/>
            </p:cNvSpPr>
            <p:nvPr/>
          </p:nvSpPr>
          <p:spPr>
            <a:xfrm>
              <a:off x="3812119" y="551918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6667500" y="5487431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Glioblastoma</a:t>
              </a:r>
              <a:endPara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4066118" y="548743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4603750" y="548743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2106707" y="548743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Parvovirus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412750" y="6119599"/>
            <a:ext cx="8542866" cy="255564"/>
            <a:chOff x="412750" y="5744809"/>
            <a:chExt cx="8542866" cy="255564"/>
          </a:xfrm>
        </p:grpSpPr>
        <p:sp>
          <p:nvSpPr>
            <p:cNvPr id="469" name="Rectangle 468"/>
            <p:cNvSpPr/>
            <p:nvPr/>
          </p:nvSpPr>
          <p:spPr>
            <a:xfrm>
              <a:off x="698500" y="5744809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Oncolytics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Bio.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2750" y="5801959"/>
              <a:ext cx="203200" cy="139700"/>
            </a:xfrm>
            <a:prstGeom prst="rect">
              <a:avLst/>
            </a:prstGeom>
          </p:spPr>
        </p:pic>
        <p:sp>
          <p:nvSpPr>
            <p:cNvPr id="471" name="Oval 470"/>
            <p:cNvSpPr>
              <a:spLocks noChangeAspect="1"/>
            </p:cNvSpPr>
            <p:nvPr/>
          </p:nvSpPr>
          <p:spPr>
            <a:xfrm>
              <a:off x="3306235" y="577812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2" name="Oval 471"/>
            <p:cNvSpPr>
              <a:spLocks noChangeAspect="1"/>
            </p:cNvSpPr>
            <p:nvPr/>
          </p:nvSpPr>
          <p:spPr>
            <a:xfrm>
              <a:off x="3560235" y="577812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3" name="Oval 472"/>
            <p:cNvSpPr>
              <a:spLocks noChangeAspect="1"/>
            </p:cNvSpPr>
            <p:nvPr/>
          </p:nvSpPr>
          <p:spPr>
            <a:xfrm>
              <a:off x="3814235" y="577812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6669616" y="574637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Many various cancers (33 trials)</a:t>
              </a: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4068234" y="574637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4605624" y="574637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2106707" y="5746373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Reovirus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412750" y="6347246"/>
            <a:ext cx="8540750" cy="254000"/>
            <a:chOff x="412750" y="6003751"/>
            <a:chExt cx="8540750" cy="254000"/>
          </a:xfrm>
        </p:grpSpPr>
        <p:sp>
          <p:nvSpPr>
            <p:cNvPr id="479" name="Rectangle 478"/>
            <p:cNvSpPr/>
            <p:nvPr/>
          </p:nvSpPr>
          <p:spPr>
            <a:xfrm>
              <a:off x="698500" y="600375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Neotropix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(PA)</a:t>
              </a:r>
            </a:p>
          </p:txBody>
        </p:sp>
        <p:pic>
          <p:nvPicPr>
            <p:cNvPr id="480" name="Picture 4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6060901"/>
              <a:ext cx="203200" cy="139700"/>
            </a:xfrm>
            <a:prstGeom prst="rect">
              <a:avLst/>
            </a:prstGeom>
          </p:spPr>
        </p:pic>
        <p:sp>
          <p:nvSpPr>
            <p:cNvPr id="481" name="Oval 480"/>
            <p:cNvSpPr>
              <a:spLocks noChangeAspect="1"/>
            </p:cNvSpPr>
            <p:nvPr/>
          </p:nvSpPr>
          <p:spPr>
            <a:xfrm>
              <a:off x="3304119" y="603550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82" name="Oval 481"/>
            <p:cNvSpPr>
              <a:spLocks noChangeAspect="1"/>
            </p:cNvSpPr>
            <p:nvPr/>
          </p:nvSpPr>
          <p:spPr>
            <a:xfrm>
              <a:off x="3558119" y="603550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83" name="Oval 482"/>
            <p:cNvSpPr>
              <a:spLocks noChangeAspect="1"/>
            </p:cNvSpPr>
            <p:nvPr/>
          </p:nvSpPr>
          <p:spPr>
            <a:xfrm>
              <a:off x="3812119" y="603550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6667500" y="6003751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Lung, brain</a:t>
              </a: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066118" y="600375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4603750" y="600375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2106707" y="600375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Seneca Valley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412750" y="6586021"/>
            <a:ext cx="8540750" cy="259404"/>
            <a:chOff x="412750" y="6261122"/>
            <a:chExt cx="8540750" cy="259404"/>
          </a:xfrm>
        </p:grpSpPr>
        <p:sp>
          <p:nvSpPr>
            <p:cNvPr id="489" name="Rectangle 488"/>
            <p:cNvSpPr/>
            <p:nvPr/>
          </p:nvSpPr>
          <p:spPr>
            <a:xfrm>
              <a:off x="698500" y="6266526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Mayo Clinic (MN)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90" name="Oval 489"/>
            <p:cNvSpPr>
              <a:spLocks noChangeAspect="1"/>
            </p:cNvSpPr>
            <p:nvPr/>
          </p:nvSpPr>
          <p:spPr>
            <a:xfrm>
              <a:off x="3304119" y="629287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1" name="Oval 490"/>
            <p:cNvSpPr>
              <a:spLocks noChangeAspect="1"/>
            </p:cNvSpPr>
            <p:nvPr/>
          </p:nvSpPr>
          <p:spPr>
            <a:xfrm>
              <a:off x="3558119" y="629287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2" name="Oval 491"/>
            <p:cNvSpPr>
              <a:spLocks noChangeAspect="1"/>
            </p:cNvSpPr>
            <p:nvPr/>
          </p:nvSpPr>
          <p:spPr>
            <a:xfrm>
              <a:off x="3812119" y="6292873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6667500" y="626112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Many various </a:t>
              </a: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cancers</a:t>
              </a: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066118" y="626112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4603750" y="626112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96" name="Picture 4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6319443"/>
              <a:ext cx="203200" cy="139700"/>
            </a:xfrm>
            <a:prstGeom prst="rect">
              <a:avLst/>
            </a:prstGeom>
          </p:spPr>
        </p:pic>
        <p:sp>
          <p:nvSpPr>
            <p:cNvPr id="497" name="Rectangle 496"/>
            <p:cNvSpPr/>
            <p:nvPr/>
          </p:nvSpPr>
          <p:spPr>
            <a:xfrm>
              <a:off x="2106707" y="6261122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VSV/Measles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498" name="Rectangle 497"/>
          <p:cNvSpPr/>
          <p:nvPr/>
        </p:nvSpPr>
        <p:spPr>
          <a:xfrm>
            <a:off x="412749" y="7009100"/>
            <a:ext cx="6350000" cy="360000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Note: </a:t>
            </a:r>
            <a:r>
              <a:rPr lang="en-US" sz="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1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Herpes Simplex virus (HSV), Vesicular stomatitis virus (VSV); </a:t>
            </a:r>
            <a:r>
              <a:rPr lang="en-US" sz="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2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Intravenous (IV), Intratumoral (IT), 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Intravesical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(VE), Subcutaneous (SC)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499" name="Group 498"/>
          <p:cNvGrpSpPr/>
          <p:nvPr/>
        </p:nvGrpSpPr>
        <p:grpSpPr>
          <a:xfrm>
            <a:off x="8509000" y="7277100"/>
            <a:ext cx="635001" cy="254000"/>
            <a:chOff x="8509000" y="6604000"/>
            <a:chExt cx="635001" cy="254000"/>
          </a:xfrm>
        </p:grpSpPr>
        <p:sp>
          <p:nvSpPr>
            <p:cNvPr id="500" name="Rectangle 499"/>
            <p:cNvSpPr/>
            <p:nvPr/>
          </p:nvSpPr>
          <p:spPr>
            <a:xfrm>
              <a:off x="8509001" y="6604000"/>
              <a:ext cx="635000" cy="2540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t"/>
            <a:lstStyle/>
            <a:p>
              <a:pPr marL="88900" indent="-88900" algn="ctr">
                <a:spcAft>
                  <a:spcPts val="400"/>
                </a:spcAft>
                <a:buClr>
                  <a:schemeClr val="bg1"/>
                </a:buClr>
                <a:buFont typeface="Wingdings" charset="2"/>
                <a:buChar char="§"/>
              </a:pPr>
              <a:endParaRPr lang="en-GB" sz="1400" dirty="0" smtClean="0">
                <a:solidFill>
                  <a:srgbClr val="FFFFFF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8509000" y="6604000"/>
              <a:ext cx="190500" cy="127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/>
              <a:fld id="{A3AB5831-FF14-A34E-9BAD-E140DBACF72F}" type="slidenum">
                <a:rPr lang="en-US" sz="900" smtClean="0">
                  <a:solidFill>
                    <a:srgbClr val="7F7F7F"/>
                  </a:solidFill>
                  <a:latin typeface="Arial Narrow"/>
                  <a:cs typeface="Arial Narrow"/>
                </a:rPr>
                <a:t>15</a:t>
              </a:fld>
              <a:endParaRPr lang="en-US" sz="900" dirty="0">
                <a:solidFill>
                  <a:srgbClr val="7F7F7F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363896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Exit Analysis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96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Recent gene-/</a:t>
            </a:r>
            <a:r>
              <a:rPr lang="en-US" sz="2800" dirty="0" err="1">
                <a:solidFill>
                  <a:srgbClr val="1B64BC"/>
                </a:solidFill>
                <a:latin typeface="Avenir Light"/>
                <a:cs typeface="Avenir Light"/>
              </a:rPr>
              <a:t>onco</a:t>
            </a:r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-tech </a:t>
            </a:r>
            <a:r>
              <a:rPr lang="en-US" sz="2800" dirty="0" smtClean="0">
                <a:solidFill>
                  <a:srgbClr val="1B64BC"/>
                </a:solidFill>
                <a:latin typeface="Avenir Heavy"/>
                <a:cs typeface="Avenir Heavy"/>
              </a:rPr>
              <a:t>exits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  <a:p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65437" y="5083214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DNAtrix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9438" y="5083215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$20m</a:t>
            </a:r>
            <a:endParaRPr lang="en-US" sz="2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063307" y="5757168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6249" y="1537948"/>
            <a:ext cx="4095751" cy="444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1" algn="ctr">
              <a:lnSpc>
                <a:spcPct val="120000"/>
              </a:lnSpc>
            </a:pP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Major players investing in</a:t>
            </a:r>
          </a:p>
          <a:p>
            <a:pPr marL="0" lvl="1" algn="ctr">
              <a:lnSpc>
                <a:spcPct val="120000"/>
              </a:lnSpc>
            </a:pP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platform technology</a:t>
            </a:r>
            <a:endParaRPr lang="en-US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0" y="1537948"/>
            <a:ext cx="4095751" cy="444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1" algn="ctr">
              <a:lnSpc>
                <a:spcPct val="120000"/>
              </a:lnSpc>
            </a:pP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Selected </a:t>
            </a:r>
            <a:r>
              <a:rPr lang="en-US" dirty="0">
                <a:solidFill>
                  <a:srgbClr val="1B64BC"/>
                </a:solidFill>
                <a:latin typeface="Avenir Light"/>
                <a:cs typeface="Avenir Light"/>
              </a:rPr>
              <a:t>start-</a:t>
            </a: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up financing</a:t>
            </a:r>
          </a:p>
          <a:p>
            <a:pPr marL="0" lvl="1" algn="ctr">
              <a:lnSpc>
                <a:spcPct val="120000"/>
              </a:lnSpc>
            </a:pP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since 2013</a:t>
            </a:r>
            <a:endParaRPr lang="en-US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42359" y="2392595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42359" y="2392594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BioVex to</a:t>
            </a: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66360" y="2392595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$1bn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940229" y="3066548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43424" y="3072870"/>
            <a:ext cx="2124000" cy="910942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Merrimack to</a:t>
            </a: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1× non-US drug license)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882" y="3065400"/>
            <a:ext cx="1247589" cy="918412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$970m</a:t>
            </a:r>
            <a:endParaRPr lang="en-US" sz="2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41294" y="3983812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43424" y="3983812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Jennerex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67425" y="3983813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$150m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41294" y="4657766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53" y="2547208"/>
            <a:ext cx="576000" cy="148032"/>
          </a:xfrm>
          <a:prstGeom prst="rect">
            <a:avLst/>
          </a:prstGeom>
        </p:spPr>
      </p:pic>
      <p:pic>
        <p:nvPicPr>
          <p:cNvPr id="65" name="Picture 6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442" y="3248627"/>
            <a:ext cx="684000" cy="122000"/>
          </a:xfrm>
          <a:prstGeom prst="rect">
            <a:avLst/>
          </a:prstGeom>
        </p:spPr>
      </p:pic>
      <p:pic>
        <p:nvPicPr>
          <p:cNvPr id="67" name="Picture 66" descr="SillaJ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787" y="4131385"/>
            <a:ext cx="724728" cy="179146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rot="16200000">
            <a:off x="1091909" y="4801390"/>
            <a:ext cx="0" cy="144000"/>
          </a:xfrm>
          <a:prstGeom prst="straightConnector1">
            <a:avLst/>
          </a:prstGeom>
          <a:ln w="101600" cmpd="sng">
            <a:solidFill>
              <a:srgbClr val="1B64BC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41214" y="4764044"/>
            <a:ext cx="494845" cy="218691"/>
          </a:xfrm>
          <a:prstGeom prst="rect">
            <a:avLst/>
          </a:prstGeom>
        </p:spPr>
        <p:txBody>
          <a:bodyPr wrap="square" lIns="72000" tIns="0" rIns="108000" bIns="46800" anchor="ctr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Exit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756358" y="4764044"/>
            <a:ext cx="1007756" cy="218691"/>
          </a:xfrm>
          <a:prstGeom prst="rect">
            <a:avLst/>
          </a:prstGeom>
        </p:spPr>
        <p:txBody>
          <a:bodyPr wrap="square" lIns="72000" tIns="0" rIns="108000" bIns="46800" anchor="ctr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Drug license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16200000">
            <a:off x="1707049" y="4801390"/>
            <a:ext cx="0" cy="144000"/>
          </a:xfrm>
          <a:prstGeom prst="straightConnector1">
            <a:avLst/>
          </a:prstGeom>
          <a:ln w="101600" cmpd="sng">
            <a:solidFill>
              <a:srgbClr val="FF0000"/>
            </a:solidFill>
            <a:prstDash val="solid"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55852" y="2392595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055852" y="2392594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Juno Therapeutics</a:t>
            </a: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79853" y="2392595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$120m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053722" y="3066548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53722" y="6431122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59047" y="3066548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Celladon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Advanced heart failure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83048" y="3066549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$51m</a:t>
            </a:r>
            <a:endParaRPr lang="en-US" sz="2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056917" y="3740502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061177" y="3740502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GenSight Biologics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Genetic blindness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85178" y="3740503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$41m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059047" y="4414456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056917" y="4410765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Viralytics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80918" y="4410766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$27m</a:t>
            </a:r>
            <a:endParaRPr lang="en-US" sz="2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5054787" y="5084719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63307" y="5757168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Cold Genesys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87308" y="5757169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$14m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rot="16200000">
            <a:off x="5204337" y="6574746"/>
            <a:ext cx="0" cy="144000"/>
          </a:xfrm>
          <a:prstGeom prst="straightConnector1">
            <a:avLst/>
          </a:prstGeom>
          <a:ln w="101600" cmpd="sng">
            <a:solidFill>
              <a:srgbClr val="1B64BC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253642" y="6537400"/>
            <a:ext cx="637835" cy="218691"/>
          </a:xfrm>
          <a:prstGeom prst="rect">
            <a:avLst/>
          </a:prstGeom>
        </p:spPr>
        <p:txBody>
          <a:bodyPr wrap="square" lIns="72000" tIns="0" rIns="108000" bIns="46800" anchor="ctr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Series A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099902" y="6537400"/>
            <a:ext cx="1311066" cy="218691"/>
          </a:xfrm>
          <a:prstGeom prst="rect">
            <a:avLst/>
          </a:prstGeom>
        </p:spPr>
        <p:txBody>
          <a:bodyPr wrap="square" lIns="72000" tIns="0" rIns="108000" bIns="46800" anchor="ctr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Series B or other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16200000">
            <a:off x="6050593" y="6574746"/>
            <a:ext cx="0" cy="144000"/>
          </a:xfrm>
          <a:prstGeom prst="straightConnector1">
            <a:avLst/>
          </a:prstGeom>
          <a:ln w="101600" cmpd="sng">
            <a:solidFill>
              <a:srgbClr val="FF0000"/>
            </a:solidFill>
            <a:prstDash val="solid"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2175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174DAE"/>
                </a:solidFill>
                <a:latin typeface="Avenir   "/>
                <a:cs typeface="Avenir   "/>
              </a:rPr>
              <a:t>DevaCell</a:t>
            </a:r>
            <a:r>
              <a:rPr lang="en-US" sz="3600" dirty="0" smtClean="0">
                <a:solidFill>
                  <a:srgbClr val="174DAE"/>
                </a:solidFill>
                <a:latin typeface="Avenir   "/>
                <a:cs typeface="Avenir   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Exit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96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spc="-100" dirty="0" smtClean="0">
                <a:solidFill>
                  <a:srgbClr val="1B64BC"/>
                </a:solidFill>
                <a:latin typeface="Avenir Light"/>
                <a:cs typeface="Avenir Light"/>
              </a:rPr>
              <a:t>Near term </a:t>
            </a:r>
            <a:r>
              <a:rPr lang="en-US" sz="2800" spc="-100" dirty="0" smtClean="0">
                <a:solidFill>
                  <a:srgbClr val="1B64BC"/>
                </a:solidFill>
                <a:latin typeface="Avenir Heavy"/>
                <a:cs typeface="Avenir Heavy"/>
              </a:rPr>
              <a:t>sublicensing revenue </a:t>
            </a:r>
            <a:r>
              <a:rPr lang="en-US" sz="2800" spc="-100" dirty="0" smtClean="0">
                <a:solidFill>
                  <a:srgbClr val="1B64BC"/>
                </a:solidFill>
                <a:latin typeface="Avenir Light"/>
                <a:cs typeface="Avenir Light"/>
              </a:rPr>
              <a:t>– multiple </a:t>
            </a:r>
            <a:r>
              <a:rPr lang="en-US" sz="2800" spc="-100" dirty="0" smtClean="0">
                <a:solidFill>
                  <a:srgbClr val="1B64BC"/>
                </a:solidFill>
                <a:latin typeface="Avenir Heavy"/>
                <a:cs typeface="Avenir Heavy"/>
              </a:rPr>
              <a:t>exits windows</a:t>
            </a:r>
            <a:endParaRPr lang="en-US" sz="2800" spc="-100" dirty="0">
              <a:solidFill>
                <a:srgbClr val="1B64BC"/>
              </a:solidFill>
              <a:latin typeface="Avenir Heavy"/>
              <a:cs typeface="Avenir Heavy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203200" y="2971800"/>
            <a:ext cx="8708695" cy="91440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20750" y="3886200"/>
            <a:ext cx="2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Avenir Heavy"/>
              <a:cs typeface="Avenir Heavy"/>
            </a:endParaRPr>
          </a:p>
          <a:p>
            <a:endParaRPr lang="en-US" sz="1400" dirty="0">
              <a:latin typeface="Avenir Heavy"/>
              <a:cs typeface="Avenir Heav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572000"/>
            <a:ext cx="1574800" cy="1661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Year 2 Revenue 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Sub </a:t>
            </a:r>
            <a:r>
              <a:rPr lang="en-US" sz="1400" dirty="0">
                <a:solidFill>
                  <a:srgbClr val="1B64BC"/>
                </a:solidFill>
                <a:latin typeface="Avenir  "/>
                <a:cs typeface="Avenir  "/>
              </a:rPr>
              <a:t>licensing  for other virus (i.e. herpes) for upfront cash &amp; future royalties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99331"/>
              </p:ext>
            </p:extLst>
          </p:nvPr>
        </p:nvGraphicFramePr>
        <p:xfrm>
          <a:off x="317500" y="2201862"/>
          <a:ext cx="8407401" cy="396240"/>
        </p:xfrm>
        <a:graphic>
          <a:graphicData uri="http://schemas.openxmlformats.org/drawingml/2006/table">
            <a:tbl>
              <a:tblPr/>
              <a:tblGrid>
                <a:gridCol w="1401234"/>
                <a:gridCol w="1401234"/>
                <a:gridCol w="1401234"/>
                <a:gridCol w="420369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lead compounds &amp; biologics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Pre-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Clincal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 Work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Non-clinical work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IND Application US FDA | EU EMA Treating 40 patients @ cost of 120,000 PLN per patient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352550" y="3198167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venir Black"/>
                <a:cs typeface="Avenir Black"/>
              </a:rPr>
              <a:t>Value Inflection Points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9650" y="4546600"/>
            <a:ext cx="1866900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Year 3</a:t>
            </a:r>
          </a:p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Exit Scenario 1: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@ start of human clinical trials – IND</a:t>
            </a:r>
          </a:p>
          <a:p>
            <a:endParaRPr lang="en-US" sz="1400" dirty="0" smtClean="0">
              <a:solidFill>
                <a:srgbClr val="1B64BC"/>
              </a:solidFill>
              <a:latin typeface="Avenir  "/>
              <a:cs typeface="Avenir  "/>
            </a:endParaRP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Diluted equity @ 3 years: 100% Exit proceeds: ~$100M – 3 year ROI = 20X</a:t>
            </a:r>
            <a:endParaRPr lang="en-US" sz="1400" dirty="0">
              <a:solidFill>
                <a:srgbClr val="1B64BC"/>
              </a:solidFill>
              <a:latin typeface="Avenir  "/>
              <a:cs typeface="Avenir  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0" y="4546600"/>
            <a:ext cx="1866900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Year 5</a:t>
            </a:r>
          </a:p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Exit Scenario 2: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@ end of human Phase I clinical trials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 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Diluted equity @ 5 years: 80% Exit proceeds: ~$250M – 4 year ROI = 40X</a:t>
            </a:r>
            <a:endParaRPr lang="en-US" sz="1400" dirty="0">
              <a:solidFill>
                <a:srgbClr val="1B64BC"/>
              </a:solidFill>
              <a:latin typeface="Avenir  "/>
              <a:cs typeface="Avenir  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155700" y="3007667"/>
            <a:ext cx="0" cy="825500"/>
          </a:xfrm>
          <a:prstGeom prst="line">
            <a:avLst/>
          </a:prstGeom>
          <a:ln w="38100" cmpd="sng">
            <a:solidFill>
              <a:schemeClr val="bg1">
                <a:lumMod val="50000"/>
                <a:alpha val="7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187700" y="3007667"/>
            <a:ext cx="0" cy="825500"/>
          </a:xfrm>
          <a:prstGeom prst="line">
            <a:avLst/>
          </a:prstGeom>
          <a:ln w="38100" cmpd="sng">
            <a:solidFill>
              <a:schemeClr val="bg1">
                <a:lumMod val="50000"/>
                <a:alpha val="7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2100" y="188287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Heavy"/>
                <a:cs typeface="Avenir Heavy"/>
              </a:rPr>
              <a:t>Year 1</a:t>
            </a:r>
            <a:endParaRPr lang="en-US" sz="1400" dirty="0">
              <a:latin typeface="Avenir Heavy"/>
              <a:cs typeface="Avenir Heavy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50100" y="4533900"/>
            <a:ext cx="1866900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Year 8</a:t>
            </a:r>
          </a:p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Exit Scenario 3: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@ end of human Phase </a:t>
            </a:r>
            <a:r>
              <a:rPr lang="en-US" sz="1400" dirty="0" err="1" smtClean="0">
                <a:solidFill>
                  <a:srgbClr val="1B64BC"/>
                </a:solidFill>
                <a:latin typeface="Avenir  "/>
                <a:cs typeface="Avenir  "/>
              </a:rPr>
              <a:t>iI</a:t>
            </a:r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 clinical trials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 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Diluted equity @ 5 years: 64% Exit proceeds: ~$1BM – 8 year ROI = 128X</a:t>
            </a:r>
            <a:endParaRPr lang="en-US" sz="1400" dirty="0">
              <a:solidFill>
                <a:srgbClr val="1B64BC"/>
              </a:solidFill>
              <a:latin typeface="Avenir  "/>
              <a:cs typeface="Avenir  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70500" y="3007667"/>
            <a:ext cx="0" cy="825500"/>
          </a:xfrm>
          <a:prstGeom prst="line">
            <a:avLst/>
          </a:prstGeom>
          <a:ln w="38100" cmpd="sng">
            <a:solidFill>
              <a:schemeClr val="bg1">
                <a:lumMod val="50000"/>
                <a:alpha val="7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62800" y="3007667"/>
            <a:ext cx="0" cy="825500"/>
          </a:xfrm>
          <a:prstGeom prst="line">
            <a:avLst/>
          </a:prstGeom>
          <a:ln w="38100" cmpd="sng">
            <a:solidFill>
              <a:schemeClr val="bg1">
                <a:lumMod val="50000"/>
                <a:alpha val="7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39900" y="188287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Heavy"/>
                <a:cs typeface="Avenir Heavy"/>
              </a:rPr>
              <a:t>Year 2</a:t>
            </a:r>
            <a:endParaRPr lang="en-US" sz="1400" dirty="0">
              <a:latin typeface="Avenir Heavy"/>
              <a:cs typeface="Avenir Heavy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2450" y="188287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Heavy"/>
                <a:cs typeface="Avenir Heavy"/>
              </a:rPr>
              <a:t>Year 3</a:t>
            </a:r>
            <a:endParaRPr lang="en-US" sz="1400" dirty="0">
              <a:latin typeface="Avenir Heavy"/>
              <a:cs typeface="Avenir Heavy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91050" y="1857769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Heavy"/>
                <a:cs typeface="Avenir Heavy"/>
              </a:rPr>
              <a:t>Year 4-6</a:t>
            </a:r>
            <a:endParaRPr lang="en-US" sz="1400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743699371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Financing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96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 smtClean="0">
                <a:solidFill>
                  <a:srgbClr val="174DAE"/>
                </a:solidFill>
                <a:latin typeface="Avenir Heavy"/>
                <a:cs typeface="Avenir Heavy"/>
              </a:rPr>
              <a:t>DevaCell</a:t>
            </a:r>
            <a:r>
              <a:rPr lang="en-US" sz="2800" dirty="0" smtClean="0">
                <a:solidFill>
                  <a:srgbClr val="174DAE"/>
                </a:solidFill>
                <a:latin typeface="Avenir Light"/>
                <a:cs typeface="Avenir Light"/>
              </a:rPr>
              <a:t> 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plan calls for 5M PLN </a:t>
            </a:r>
            <a:r>
              <a:rPr lang="en-US" sz="2800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tranched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in over 3 years</a:t>
            </a:r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6126"/>
              </p:ext>
            </p:extLst>
          </p:nvPr>
        </p:nvGraphicFramePr>
        <p:xfrm>
          <a:off x="317500" y="1641981"/>
          <a:ext cx="8229601" cy="4518601"/>
        </p:xfrm>
        <a:graphic>
          <a:graphicData uri="http://schemas.openxmlformats.org/drawingml/2006/table">
            <a:tbl>
              <a:tblPr/>
              <a:tblGrid>
                <a:gridCol w="1580083"/>
                <a:gridCol w="1108253"/>
                <a:gridCol w="1108253"/>
                <a:gridCol w="1108253"/>
                <a:gridCol w="1108253"/>
                <a:gridCol w="1108253"/>
                <a:gridCol w="1108253"/>
              </a:tblGrid>
              <a:tr h="17556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PRE-CLINICAL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CLINICAL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Devacell American Investor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1,100,000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1,100,000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1,100,000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Polish Series A Investor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1,100,000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1,100,000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1,100,000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Series B Investor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2,700,000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2,700,000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PLN 2,700,000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Private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2,200,000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2,200,000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2,200,000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2,700,000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2,700,000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2,700,000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NCBiR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6,600,000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6,600,000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6,600,000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8,100,000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10,800,000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10,800,000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10,800,000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6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Executive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1,897,500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2,330,000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2,330,000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2,330,000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2,330,000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2,330,000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PRECLINICAL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2,286,000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3,180,000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3,180,000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5,821,667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5,696,667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5,696,667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CLINICAL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3,266,667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3,266,667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3,266,667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Operational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391,766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409,410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451,554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451,698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451,842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451,986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NCBiR Grant Application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330,000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405,000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405,000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405,000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Capex Purchases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149,500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4,075,234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2,550,590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2,508,446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-PLN 1,475,031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-PLN 1,350,175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-PLN 1,350,319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10,800,000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10,800,000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10,800,000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Reserves/Cash Low Point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3,745,234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2,550,590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2,508,446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4,300,081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6,216,573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8,132,920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Cash Burn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382,651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496,797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496,797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706,531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706,543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706,555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Runway (in months)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dirty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headcount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 dirty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196718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174DAE"/>
                </a:solidFill>
                <a:latin typeface="Avenir   "/>
                <a:cs typeface="Avenir   "/>
              </a:rPr>
              <a:t>DevaCell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 Team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96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smtClean="0">
                <a:solidFill>
                  <a:srgbClr val="174DAE"/>
                </a:solidFill>
                <a:latin typeface="Avenir Light"/>
                <a:cs typeface="Avenir Light"/>
              </a:rPr>
              <a:t>International, </a:t>
            </a:r>
            <a:r>
              <a:rPr lang="en-US" sz="2800" dirty="0" smtClean="0">
                <a:solidFill>
                  <a:srgbClr val="174DAE"/>
                </a:solidFill>
                <a:latin typeface="Avenir Heavy"/>
                <a:cs typeface="Avenir Heavy"/>
              </a:rPr>
              <a:t>Nobel Prize Laureate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7500" y="1574800"/>
            <a:ext cx="882650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4DAE"/>
                </a:solidFill>
                <a:latin typeface="Avenr  "/>
                <a:cs typeface="Avenr  "/>
              </a:rPr>
              <a:t>Management</a:t>
            </a:r>
          </a:p>
          <a:p>
            <a:pPr marL="2857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>
                <a:latin typeface="Avenr  "/>
                <a:cs typeface="Avenr  "/>
              </a:rPr>
              <a:t>Chief Executive Officer: </a:t>
            </a:r>
            <a:r>
              <a:rPr lang="tr-TR" sz="1600" dirty="0" err="1">
                <a:latin typeface="Avenr  "/>
                <a:cs typeface="Avenr  "/>
              </a:rPr>
              <a:t>Ibrahim</a:t>
            </a:r>
            <a:r>
              <a:rPr lang="tr-TR" sz="1600" dirty="0">
                <a:latin typeface="Avenr  "/>
                <a:cs typeface="Avenr  "/>
              </a:rPr>
              <a:t> Yayla</a:t>
            </a:r>
            <a:r>
              <a:rPr lang="en-US" sz="1600" dirty="0">
                <a:latin typeface="Avenr  "/>
                <a:cs typeface="Avenr  "/>
              </a:rPr>
              <a:t>,</a:t>
            </a:r>
            <a:r>
              <a:rPr lang="tr-TR" sz="1600" dirty="0">
                <a:latin typeface="Avenr  "/>
                <a:cs typeface="Avenr  "/>
              </a:rPr>
              <a:t> </a:t>
            </a:r>
            <a:r>
              <a:rPr lang="tr-TR" sz="1600" dirty="0" err="1">
                <a:latin typeface="Avenr  "/>
                <a:cs typeface="Avenr  "/>
              </a:rPr>
              <a:t>PhD</a:t>
            </a:r>
            <a:r>
              <a:rPr lang="en-US" sz="1600" dirty="0">
                <a:latin typeface="Avenr  "/>
                <a:cs typeface="Avenr  "/>
              </a:rPr>
              <a:t> in microelectronics and applied </a:t>
            </a:r>
            <a:r>
              <a:rPr lang="en-US" sz="1600" dirty="0" smtClean="0">
                <a:latin typeface="Avenr  "/>
                <a:cs typeface="Avenr  "/>
              </a:rPr>
              <a:t>physics</a:t>
            </a:r>
          </a:p>
          <a:p>
            <a:pPr marL="2857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Avenr  "/>
                <a:cs typeface="Avenr  "/>
              </a:rPr>
              <a:t>Chief </a:t>
            </a:r>
            <a:r>
              <a:rPr lang="en-US" sz="1600" dirty="0">
                <a:latin typeface="Avenr  "/>
                <a:cs typeface="Avenr  "/>
              </a:rPr>
              <a:t>Technology Officer: </a:t>
            </a:r>
            <a:r>
              <a:rPr lang="en-US" sz="1600" dirty="0" err="1">
                <a:latin typeface="Avenr  "/>
                <a:cs typeface="Avenr  "/>
              </a:rPr>
              <a:t>Inanc</a:t>
            </a:r>
            <a:r>
              <a:rPr lang="en-US" sz="1600" dirty="0">
                <a:latin typeface="Avenr  "/>
                <a:cs typeface="Avenr  "/>
              </a:rPr>
              <a:t> </a:t>
            </a:r>
            <a:r>
              <a:rPr lang="en-US" sz="1600" dirty="0" err="1">
                <a:latin typeface="Avenr  "/>
                <a:cs typeface="Avenr  "/>
              </a:rPr>
              <a:t>Ortac</a:t>
            </a:r>
            <a:r>
              <a:rPr lang="en-US" sz="1600" dirty="0">
                <a:latin typeface="Avenr  "/>
                <a:cs typeface="Avenr  "/>
              </a:rPr>
              <a:t>, PhD in chemistry and </a:t>
            </a:r>
            <a:r>
              <a:rPr lang="en-US" sz="1600" dirty="0" err="1" smtClean="0">
                <a:latin typeface="Avenr  "/>
                <a:cs typeface="Avenr  "/>
              </a:rPr>
              <a:t>nanofabricatio</a:t>
            </a:r>
            <a:endParaRPr lang="en-US" sz="1600" dirty="0" smtClean="0">
              <a:latin typeface="Avenr  "/>
              <a:cs typeface="Avenr  "/>
            </a:endParaRPr>
          </a:p>
          <a:p>
            <a:pPr marL="2857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Avenr  "/>
                <a:cs typeface="Avenr  "/>
              </a:rPr>
              <a:t>Chairman </a:t>
            </a:r>
            <a:r>
              <a:rPr lang="en-US" sz="1600" dirty="0">
                <a:latin typeface="Avenr  "/>
                <a:cs typeface="Avenr  "/>
              </a:rPr>
              <a:t>of Advisory Board: </a:t>
            </a:r>
            <a:r>
              <a:rPr lang="tr-TR" sz="1600" dirty="0">
                <a:latin typeface="Avenr  "/>
                <a:cs typeface="Avenr  "/>
              </a:rPr>
              <a:t>Sadik C. Esener</a:t>
            </a:r>
            <a:r>
              <a:rPr lang="en-US" sz="1600" dirty="0">
                <a:latin typeface="Avenr  "/>
                <a:cs typeface="Avenr  "/>
              </a:rPr>
              <a:t>, PhD – Professor of </a:t>
            </a:r>
            <a:r>
              <a:rPr lang="en-US" sz="1600" dirty="0" smtClean="0">
                <a:latin typeface="Avenr  "/>
                <a:cs typeface="Avenr  "/>
              </a:rPr>
              <a:t>Nanotechnology</a:t>
            </a:r>
          </a:p>
          <a:p>
            <a:pPr marL="2857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Avenr  "/>
                <a:cs typeface="Avenr  "/>
              </a:rPr>
              <a:t>Co</a:t>
            </a:r>
            <a:r>
              <a:rPr lang="en-US" sz="1600" dirty="0">
                <a:latin typeface="Avenr  "/>
                <a:cs typeface="Avenr  "/>
              </a:rPr>
              <a:t>-founders’ track record: 8 companies funded collectively, 300M$ aggregate exit volume</a:t>
            </a:r>
            <a:endParaRPr lang="en-US" sz="1600" dirty="0" smtClean="0">
              <a:latin typeface="Avenr  "/>
              <a:cs typeface="Avenr  "/>
            </a:endParaRP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Avenr  "/>
              <a:cs typeface="Avenr  "/>
            </a:endParaRPr>
          </a:p>
          <a:p>
            <a:endParaRPr lang="en-US" sz="1600" dirty="0" smtClean="0">
              <a:solidFill>
                <a:srgbClr val="174DAE"/>
              </a:solidFill>
              <a:latin typeface="Avenr  "/>
              <a:cs typeface="Avenr  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174DAE"/>
              </a:solidFill>
              <a:latin typeface="Avenr  "/>
              <a:cs typeface="Avenr 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3211156"/>
            <a:ext cx="8826500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74DAE"/>
                </a:solidFill>
                <a:latin typeface="Avenir  "/>
                <a:cs typeface="Avenir  "/>
              </a:rPr>
              <a:t>Scientific Advisory Board</a:t>
            </a:r>
            <a:endParaRPr lang="en-US" dirty="0">
              <a:solidFill>
                <a:srgbClr val="174DAE"/>
              </a:solidFill>
              <a:latin typeface="Avenir  "/>
              <a:cs typeface="Avenir  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smtClean="0">
                <a:latin typeface="Avenir  "/>
                <a:cs typeface="Avenir  "/>
              </a:rPr>
              <a:t>Roger </a:t>
            </a:r>
            <a:r>
              <a:rPr lang="en-US" sz="1600" dirty="0" err="1">
                <a:latin typeface="Avenir  "/>
                <a:cs typeface="Avenir  "/>
              </a:rPr>
              <a:t>Tsien</a:t>
            </a:r>
            <a:r>
              <a:rPr lang="en-US" sz="1600" dirty="0">
                <a:latin typeface="Avenir  "/>
                <a:cs typeface="Avenir  "/>
              </a:rPr>
              <a:t> PhD – 2008 Nobel Prize laureate in </a:t>
            </a:r>
            <a:r>
              <a:rPr lang="en-US" sz="1600" dirty="0" smtClean="0">
                <a:latin typeface="Avenir  "/>
                <a:cs typeface="Avenir  "/>
              </a:rPr>
              <a:t>Chemistry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smtClean="0">
                <a:latin typeface="Avenir  "/>
                <a:cs typeface="Avenir  "/>
              </a:rPr>
              <a:t>Dennis </a:t>
            </a:r>
            <a:r>
              <a:rPr lang="en-US" sz="1600" dirty="0">
                <a:latin typeface="Avenir  "/>
                <a:cs typeface="Avenir  "/>
              </a:rPr>
              <a:t>Carson MD PhD – Oncologist &amp; Former director of </a:t>
            </a:r>
            <a:r>
              <a:rPr lang="en-US" sz="1600" dirty="0" err="1">
                <a:latin typeface="Avenir  "/>
                <a:cs typeface="Avenir  "/>
              </a:rPr>
              <a:t>Moores</a:t>
            </a:r>
            <a:r>
              <a:rPr lang="en-US" sz="1600" dirty="0">
                <a:latin typeface="Avenir  "/>
                <a:cs typeface="Avenir  "/>
              </a:rPr>
              <a:t> Cancer Center</a:t>
            </a:r>
          </a:p>
          <a:p>
            <a:pPr marL="285750" lvl="1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latin typeface="Avenir  "/>
                <a:cs typeface="Avenir  "/>
              </a:rPr>
              <a:t>William </a:t>
            </a:r>
            <a:r>
              <a:rPr lang="en-US" sz="1600" dirty="0" err="1">
                <a:latin typeface="Avenir  "/>
                <a:cs typeface="Avenir  "/>
              </a:rPr>
              <a:t>Trogler</a:t>
            </a:r>
            <a:r>
              <a:rPr lang="en-US" sz="1600" dirty="0">
                <a:latin typeface="Avenir  "/>
                <a:cs typeface="Avenir  "/>
              </a:rPr>
              <a:t> PhD – Co-inventor of core technology. Professor of Chemistry, UCSD</a:t>
            </a:r>
          </a:p>
          <a:p>
            <a:pPr marL="0" lvl="1"/>
            <a:endParaRPr lang="en-US" sz="1700" dirty="0"/>
          </a:p>
          <a:p>
            <a:endParaRPr lang="en-US" dirty="0" smtClean="0">
              <a:solidFill>
                <a:srgbClr val="174DAE"/>
              </a:solidFill>
              <a:latin typeface="Avenir   "/>
              <a:cs typeface="Avenir   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74DAE"/>
              </a:solidFill>
              <a:latin typeface="Avenir   "/>
              <a:cs typeface="Avenir   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4658956"/>
            <a:ext cx="8826500" cy="263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74DAE"/>
                </a:solidFill>
                <a:latin typeface="Avenir  "/>
                <a:cs typeface="Avenir  "/>
              </a:rPr>
              <a:t>Collaborators</a:t>
            </a:r>
            <a:endParaRPr lang="en-US" dirty="0">
              <a:solidFill>
                <a:srgbClr val="174DAE"/>
              </a:solidFill>
              <a:latin typeface="Avenir  "/>
              <a:cs typeface="Avenir  "/>
            </a:endParaRPr>
          </a:p>
          <a:p>
            <a:pPr marL="285750" lvl="1" indent="-285750">
              <a:lnSpc>
                <a:spcPct val="110000"/>
              </a:lnSpc>
              <a:buFont typeface="Arial"/>
              <a:buChar char="•"/>
            </a:pPr>
            <a:r>
              <a:rPr lang="en-US" sz="1700" dirty="0"/>
              <a:t>Dennis Carson</a:t>
            </a:r>
            <a:r>
              <a:rPr lang="tr-TR" sz="1700" dirty="0"/>
              <a:t>,</a:t>
            </a:r>
            <a:r>
              <a:rPr lang="en-US" sz="1700" dirty="0"/>
              <a:t> MD</a:t>
            </a:r>
            <a:r>
              <a:rPr lang="tr-TR" sz="1700" dirty="0"/>
              <a:t> </a:t>
            </a:r>
            <a:r>
              <a:rPr lang="tr-TR" sz="1700" dirty="0" err="1"/>
              <a:t>PhD</a:t>
            </a:r>
            <a:r>
              <a:rPr lang="en-US" sz="1700" dirty="0"/>
              <a:t> – Oncology</a:t>
            </a:r>
          </a:p>
          <a:p>
            <a:pPr marL="285750" lvl="1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Tony Reid, MD PhD – </a:t>
            </a:r>
            <a:r>
              <a:rPr lang="en-US" sz="1600" dirty="0" err="1"/>
              <a:t>Oncolytic</a:t>
            </a:r>
            <a:r>
              <a:rPr lang="en-US" sz="1600" dirty="0"/>
              <a:t> </a:t>
            </a:r>
            <a:r>
              <a:rPr lang="en-US" sz="1600" dirty="0" err="1" smtClean="0"/>
              <a:t>Virotherapy</a:t>
            </a:r>
            <a:endParaRPr lang="en-US" sz="1600" dirty="0" smtClean="0"/>
          </a:p>
          <a:p>
            <a:pPr marL="285750" lvl="1" indent="-285750">
              <a:lnSpc>
                <a:spcPct val="110000"/>
              </a:lnSpc>
              <a:buFont typeface="Arial"/>
              <a:buChar char="•"/>
            </a:pPr>
            <a:r>
              <a:rPr lang="en-US" sz="1700" dirty="0" smtClean="0"/>
              <a:t>Thomas </a:t>
            </a:r>
            <a:r>
              <a:rPr lang="en-US" sz="1700" dirty="0" err="1"/>
              <a:t>Kipps</a:t>
            </a:r>
            <a:r>
              <a:rPr lang="tr-TR" sz="1700" dirty="0"/>
              <a:t>,</a:t>
            </a:r>
            <a:r>
              <a:rPr lang="en-US" sz="1700" dirty="0"/>
              <a:t> MD PhD – </a:t>
            </a:r>
            <a:r>
              <a:rPr lang="en-US" sz="1700" dirty="0" smtClean="0"/>
              <a:t>Leukemia</a:t>
            </a:r>
          </a:p>
          <a:p>
            <a:pPr marL="285750" lvl="1" indent="-285750">
              <a:lnSpc>
                <a:spcPct val="110000"/>
              </a:lnSpc>
              <a:buFont typeface="Arial"/>
              <a:buChar char="•"/>
            </a:pPr>
            <a:r>
              <a:rPr lang="en-US" sz="1700" dirty="0"/>
              <a:t>Murat </a:t>
            </a:r>
            <a:r>
              <a:rPr lang="en-US" sz="1700" dirty="0" err="1"/>
              <a:t>Digicaylioglu</a:t>
            </a:r>
            <a:r>
              <a:rPr lang="en-US" sz="1700" dirty="0"/>
              <a:t>, MD PhD, Neurosurgeon – Brain tumors</a:t>
            </a:r>
          </a:p>
          <a:p>
            <a:pPr marL="285750" lvl="1" indent="-285750">
              <a:lnSpc>
                <a:spcPct val="110000"/>
              </a:lnSpc>
              <a:buFont typeface="Arial"/>
              <a:buChar char="•"/>
            </a:pPr>
            <a:endParaRPr lang="en-US" sz="1700" dirty="0"/>
          </a:p>
          <a:p>
            <a:pPr marL="0" lvl="1"/>
            <a:endParaRPr lang="en-US" sz="1700" dirty="0"/>
          </a:p>
          <a:p>
            <a:endParaRPr lang="en-US" dirty="0" smtClean="0">
              <a:solidFill>
                <a:srgbClr val="174DAE"/>
              </a:solidFill>
              <a:latin typeface="Avenir   "/>
              <a:cs typeface="Avenir   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74DAE"/>
              </a:solidFill>
              <a:latin typeface="Avenir   "/>
              <a:cs typeface="Avenir   "/>
            </a:endParaRPr>
          </a:p>
        </p:txBody>
      </p:sp>
    </p:spTree>
    <p:extLst>
      <p:ext uri="{BB962C8B-B14F-4D97-AF65-F5344CB8AC3E}">
        <p14:creationId xmlns:p14="http://schemas.microsoft.com/office/powerpoint/2010/main" val="1158344502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3503487" y="5967066"/>
            <a:ext cx="2281290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69408" y="5739102"/>
            <a:ext cx="87406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en-US" sz="1500" u="sng" dirty="0">
                <a:latin typeface="Avenir Medium"/>
                <a:cs typeface="Avenir Medium"/>
              </a:rPr>
              <a:t>Grand Prize</a:t>
            </a:r>
            <a:r>
              <a:rPr lang="en-US" sz="1500" dirty="0">
                <a:latin typeface="Avenir Medium"/>
                <a:cs typeface="Avenir Medium"/>
              </a:rPr>
              <a:t>: Collegiate Inventors Competition, 2012, Washington DC.</a:t>
            </a:r>
          </a:p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en-US" sz="1500" u="sng" dirty="0">
                <a:latin typeface="Avenir Medium"/>
                <a:cs typeface="Avenir Medium"/>
              </a:rPr>
              <a:t>Grand Prize</a:t>
            </a:r>
            <a:r>
              <a:rPr lang="en-US" sz="1500" dirty="0">
                <a:latin typeface="Avenir Medium"/>
                <a:cs typeface="Avenir Medium"/>
              </a:rPr>
              <a:t>: UC San Diego Entrepreneur Challenge, 2013.</a:t>
            </a:r>
          </a:p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en-US" sz="1500" u="sng" dirty="0">
                <a:latin typeface="Avenir Medium"/>
                <a:cs typeface="Avenir Medium"/>
              </a:rPr>
              <a:t>Grand Prize: </a:t>
            </a:r>
            <a:r>
              <a:rPr lang="en-US" sz="1500" dirty="0">
                <a:latin typeface="Avenir Medium"/>
                <a:cs typeface="Avenir Medium"/>
              </a:rPr>
              <a:t>Medical Research, 2014, Innovation Awards by San Diego Business Journal</a:t>
            </a:r>
            <a:r>
              <a:rPr lang="en-US" sz="1500" dirty="0">
                <a:latin typeface="Helvetica"/>
                <a:cs typeface="Helvetica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1430" y="128285"/>
            <a:ext cx="5384423" cy="5446366"/>
            <a:chOff x="260869" y="409908"/>
            <a:chExt cx="2936917" cy="3157025"/>
          </a:xfrm>
        </p:grpSpPr>
        <p:sp>
          <p:nvSpPr>
            <p:cNvPr id="9" name="TextBox 8"/>
            <p:cNvSpPr txBox="1"/>
            <p:nvPr/>
          </p:nvSpPr>
          <p:spPr>
            <a:xfrm>
              <a:off x="1691451" y="2307057"/>
              <a:ext cx="1506335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300" dirty="0" err="1">
                  <a:solidFill>
                    <a:srgbClr val="00B0F0"/>
                  </a:solidFill>
                </a:rPr>
                <a:t>NanoLetters</a:t>
              </a:r>
              <a:endParaRPr lang="en-US" sz="1300" dirty="0">
                <a:solidFill>
                  <a:srgbClr val="00B0F0"/>
                </a:solidFill>
              </a:endParaRPr>
            </a:p>
            <a:p>
              <a:pPr defTabSz="914400"/>
              <a:r>
                <a:rPr lang="en-US" sz="1300" dirty="0">
                  <a:solidFill>
                    <a:srgbClr val="00B0F0"/>
                  </a:solidFill>
                </a:rPr>
                <a:t>June 2014</a:t>
              </a:r>
            </a:p>
            <a:p>
              <a:pPr defTabSz="914400"/>
              <a:r>
                <a:rPr lang="en-US" sz="1300" dirty="0">
                  <a:solidFill>
                    <a:srgbClr val="00B0F0"/>
                  </a:solidFill>
                </a:rPr>
                <a:t>Cover Page: </a:t>
              </a:r>
            </a:p>
            <a:p>
              <a:pPr defTabSz="914400"/>
              <a:r>
                <a:rPr lang="en-US" sz="1300" dirty="0" err="1">
                  <a:solidFill>
                    <a:srgbClr val="FFFF00"/>
                  </a:solidFill>
                </a:rPr>
                <a:t>DevaCell’s</a:t>
              </a:r>
              <a:r>
                <a:rPr lang="en-US" sz="1300" dirty="0">
                  <a:solidFill>
                    <a:srgbClr val="FFFF00"/>
                  </a:solidFill>
                </a:rPr>
                <a:t> SHELS</a:t>
              </a:r>
            </a:p>
            <a:p>
              <a:pPr defTabSz="914400"/>
              <a:r>
                <a:rPr lang="en-US" sz="1300" dirty="0">
                  <a:solidFill>
                    <a:srgbClr val="FFFF00"/>
                  </a:solidFill>
                </a:rPr>
                <a:t>Technology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70" y="2273586"/>
              <a:ext cx="1421650" cy="12933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4556" b="70448"/>
            <a:stretch/>
          </p:blipFill>
          <p:spPr>
            <a:xfrm>
              <a:off x="260869" y="409908"/>
              <a:ext cx="2721917" cy="186465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60869" y="409908"/>
              <a:ext cx="2721917" cy="315702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72181" y="1955802"/>
            <a:ext cx="3594019" cy="1387621"/>
          </a:xfrm>
        </p:spPr>
        <p:txBody>
          <a:bodyPr/>
          <a:lstStyle/>
          <a:p>
            <a:r>
              <a:rPr lang="en-US" sz="2400" cap="none" dirty="0" smtClean="0">
                <a:solidFill>
                  <a:srgbClr val="1B64BC"/>
                </a:solidFill>
                <a:latin typeface="Avenir Medium"/>
                <a:cs typeface="Avenir Medium"/>
              </a:rPr>
              <a:t>Nanotechnology based </a:t>
            </a:r>
            <a:br>
              <a:rPr lang="en-US" sz="2400" cap="none" dirty="0" smtClean="0">
                <a:solidFill>
                  <a:srgbClr val="1B64BC"/>
                </a:solidFill>
                <a:latin typeface="Avenir Medium"/>
                <a:cs typeface="Avenir Medium"/>
              </a:rPr>
            </a:br>
            <a:r>
              <a:rPr lang="en-US" sz="2400" cap="none" dirty="0" smtClean="0">
                <a:solidFill>
                  <a:srgbClr val="1B64BC"/>
                </a:solidFill>
                <a:latin typeface="Avenir Medium"/>
                <a:cs typeface="Avenir Medium"/>
              </a:rPr>
              <a:t>injectable therapeutics</a:t>
            </a:r>
            <a:br>
              <a:rPr lang="en-US" sz="2400" cap="none" dirty="0" smtClean="0">
                <a:solidFill>
                  <a:srgbClr val="1B64BC"/>
                </a:solidFill>
                <a:latin typeface="Avenir Medium"/>
                <a:cs typeface="Avenir Medium"/>
              </a:rPr>
            </a:br>
            <a:r>
              <a:rPr lang="en-US" sz="2400" cap="none" dirty="0" smtClean="0">
                <a:solidFill>
                  <a:srgbClr val="1B64BC"/>
                </a:solidFill>
                <a:latin typeface="Avenir Medium"/>
                <a:cs typeface="Avenir Medium"/>
              </a:rPr>
              <a:t>against cancer</a:t>
            </a:r>
            <a:endParaRPr lang="en-US" sz="2400" cap="none" dirty="0">
              <a:solidFill>
                <a:srgbClr val="1B64BC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2017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798513"/>
            <a:ext cx="7772400" cy="1500187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174DAE"/>
                </a:solidFill>
                <a:latin typeface="Avenir Black"/>
                <a:cs typeface="Avenir Black"/>
              </a:rPr>
              <a:t>DevaCell</a:t>
            </a:r>
            <a:r>
              <a:rPr lang="en-US" sz="4800" dirty="0" smtClean="0">
                <a:solidFill>
                  <a:schemeClr val="tx1"/>
                </a:solidFill>
                <a:latin typeface="Avenir Black"/>
                <a:cs typeface="Avenir Black"/>
              </a:rPr>
              <a:t>, Inc.</a:t>
            </a:r>
            <a:endParaRPr lang="en-US" sz="4800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2" y="4394206"/>
            <a:ext cx="37734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  <a:t>Abe </a:t>
            </a:r>
            <a:r>
              <a:rPr lang="en-US" sz="2000" cap="none" dirty="0" err="1" smtClean="0">
                <a:solidFill>
                  <a:srgbClr val="1B64BC"/>
                </a:solidFill>
                <a:latin typeface="Avenir Heavy"/>
                <a:cs typeface="Avenir Heavy"/>
              </a:rPr>
              <a:t>Layla</a:t>
            </a:r>
            <a: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  <a:t>, Ph.D.</a:t>
            </a:r>
            <a:b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</a:br>
            <a: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  <a:t>001 858 669</a:t>
            </a:r>
            <a:r>
              <a:rPr lang="en-US" sz="1600" cap="none" dirty="0">
                <a:solidFill>
                  <a:srgbClr val="1B64BC"/>
                </a:solidFill>
                <a:latin typeface="Avenir Light"/>
                <a:cs typeface="Avenir Light"/>
              </a:rPr>
              <a:t>-</a:t>
            </a:r>
            <a: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  <a:t>4775</a:t>
            </a:r>
            <a:b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</a:br>
            <a:r>
              <a:rPr lang="en-US" sz="1600" cap="none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iyayla</a:t>
            </a:r>
            <a:r>
              <a:rPr lang="en-US" sz="1600" cap="none" dirty="0" err="1">
                <a:solidFill>
                  <a:srgbClr val="1B64BC"/>
                </a:solidFill>
                <a:latin typeface="Avenir Light"/>
                <a:cs typeface="Avenir Light"/>
              </a:rPr>
              <a:t>@</a:t>
            </a:r>
            <a:r>
              <a:rPr lang="en-US" sz="1600" cap="none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devacell.com</a:t>
            </a:r>
            <a:endParaRPr lang="en-US" sz="1600" cap="none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1013" y="4394206"/>
            <a:ext cx="7608887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013" y="5376577"/>
            <a:ext cx="7608887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 txBox="1">
            <a:spLocks/>
          </p:cNvSpPr>
          <p:nvPr/>
        </p:nvSpPr>
        <p:spPr>
          <a:xfrm>
            <a:off x="379412" y="3835406"/>
            <a:ext cx="1338828" cy="461665"/>
          </a:xfrm>
          <a:prstGeom prst="rect">
            <a:avLst/>
          </a:prstGeom>
        </p:spPr>
        <p:txBody>
          <a:bodyPr vert="horz" wrap="none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cap="none" dirty="0" smtClean="0">
                <a:solidFill>
                  <a:srgbClr val="000000"/>
                </a:solidFill>
                <a:latin typeface="Avenir Heavy"/>
                <a:cs typeface="Avenir Heavy"/>
              </a:rPr>
              <a:t>Contact</a:t>
            </a:r>
            <a:endParaRPr lang="en-US" sz="2400" cap="none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305299" y="4399471"/>
            <a:ext cx="3773487" cy="892552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  <a:t>Geoffrey Folkerth, MBA</a:t>
            </a:r>
            <a:b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</a:br>
            <a: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  <a:t>001 858 335-7988</a:t>
            </a:r>
            <a:b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</a:br>
            <a:r>
              <a:rPr lang="en-US" sz="1600" cap="none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geoffrey.folkerth@mac.com</a:t>
            </a:r>
            <a:endParaRPr lang="en-US" sz="1600" cap="none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592468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513" y="404813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Medium"/>
                <a:cs typeface="Avenir Medium"/>
              </a:rPr>
              <a:t>KEY DEAL TERMS</a:t>
            </a:r>
            <a:endParaRPr lang="en-US" sz="3600" dirty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pic>
        <p:nvPicPr>
          <p:cNvPr id="5" name="Picture 4" descr="Project Highligh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901700"/>
            <a:ext cx="7418645" cy="60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27381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Medium"/>
                <a:cs typeface="Avenir Medium"/>
              </a:rPr>
              <a:t>TECHNOLOGY &amp; APPROACH</a:t>
            </a:r>
            <a:endParaRPr lang="en-US" sz="3600" dirty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9591" y="1651000"/>
            <a:ext cx="7344818" cy="1953614"/>
            <a:chOff x="899591" y="1646672"/>
            <a:chExt cx="7344818" cy="1953614"/>
          </a:xfrm>
        </p:grpSpPr>
        <p:grpSp>
          <p:nvGrpSpPr>
            <p:cNvPr id="6" name="Group 5"/>
            <p:cNvGrpSpPr/>
            <p:nvPr/>
          </p:nvGrpSpPr>
          <p:grpSpPr>
            <a:xfrm>
              <a:off x="899591" y="1646672"/>
              <a:ext cx="7344818" cy="1953614"/>
              <a:chOff x="771911" y="1507483"/>
              <a:chExt cx="7757927" cy="2063496"/>
            </a:xfrm>
          </p:grpSpPr>
          <p:pic>
            <p:nvPicPr>
              <p:cNvPr id="10" name="Picture 9" descr="Viral cells 004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30022" y="1507483"/>
                <a:ext cx="3099816" cy="2063496"/>
              </a:xfrm>
              <a:prstGeom prst="rect">
                <a:avLst/>
              </a:prstGeom>
            </p:spPr>
          </p:pic>
          <p:pic>
            <p:nvPicPr>
              <p:cNvPr id="11" name="Picture 10" descr="Viral cells 00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1911" y="2465323"/>
                <a:ext cx="390144" cy="429768"/>
              </a:xfrm>
              <a:prstGeom prst="rect">
                <a:avLst/>
              </a:prstGeom>
            </p:spPr>
          </p:pic>
        </p:grpSp>
        <p:pic>
          <p:nvPicPr>
            <p:cNvPr id="7" name="Picture 6" descr="Viral cells 00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999" y="2272993"/>
              <a:ext cx="1584246" cy="1171591"/>
            </a:xfrm>
            <a:prstGeom prst="rect">
              <a:avLst/>
            </a:prstGeom>
          </p:spPr>
        </p:pic>
        <p:sp>
          <p:nvSpPr>
            <p:cNvPr id="8" name="Right Arrow 7"/>
            <p:cNvSpPr>
              <a:spLocks/>
            </p:cNvSpPr>
            <p:nvPr/>
          </p:nvSpPr>
          <p:spPr>
            <a:xfrm>
              <a:off x="1602498" y="2547202"/>
              <a:ext cx="588906" cy="406400"/>
            </a:xfrm>
            <a:prstGeom prst="rightArrow">
              <a:avLst/>
            </a:prstGeom>
            <a:solidFill>
              <a:srgbClr val="A5A5A5"/>
            </a:solidFill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Arrow 8"/>
            <p:cNvSpPr>
              <a:spLocks/>
            </p:cNvSpPr>
            <p:nvPr/>
          </p:nvSpPr>
          <p:spPr>
            <a:xfrm>
              <a:off x="4435439" y="2550622"/>
              <a:ext cx="588906" cy="406400"/>
            </a:xfrm>
            <a:prstGeom prst="rightArrow">
              <a:avLst/>
            </a:prstGeom>
            <a:solidFill>
              <a:srgbClr val="A5A5A5"/>
            </a:solidFill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8360" y="1016000"/>
            <a:ext cx="7381545" cy="635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Oncolytic viruses </a:t>
            </a:r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selectively 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kill cancer </a:t>
            </a:r>
            <a:r>
              <a:rPr lang="en-US" sz="2800" dirty="0" smtClean="0">
                <a:solidFill>
                  <a:srgbClr val="1B64BC"/>
                </a:solidFill>
                <a:latin typeface="Avenir Heavy"/>
                <a:cs typeface="Avenir Heavy"/>
              </a:rPr>
              <a:t>cells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191404" y="3888386"/>
            <a:ext cx="4826000" cy="254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0" indent="-254000">
              <a:lnSpc>
                <a:spcPct val="130000"/>
              </a:lnSpc>
              <a:spcAft>
                <a:spcPts val="12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Viruses kill cancer cells using 4 mechanisms:</a:t>
            </a:r>
          </a:p>
          <a:p>
            <a:pPr marL="539750" lvl="1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Directly infect &amp; kill cancer cells</a:t>
            </a:r>
          </a:p>
          <a:p>
            <a:pPr marL="539750" lvl="1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Block tumor blood supply</a:t>
            </a:r>
          </a:p>
          <a:p>
            <a:pPr marL="539750" lvl="1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Suicide gene delivery</a:t>
            </a:r>
          </a:p>
          <a:p>
            <a:pPr marL="539750" lvl="1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Elicit immune response against tumor</a:t>
            </a:r>
          </a:p>
        </p:txBody>
      </p:sp>
    </p:spTree>
    <p:extLst>
      <p:ext uri="{BB962C8B-B14F-4D97-AF65-F5344CB8AC3E}">
        <p14:creationId xmlns:p14="http://schemas.microsoft.com/office/powerpoint/2010/main" val="317470025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Medium"/>
                <a:cs typeface="Avenir Medium"/>
              </a:rPr>
              <a:t>TECHNOLOGY &amp; APPROACH</a:t>
            </a:r>
            <a:endParaRPr lang="en-US" sz="3600" dirty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016000"/>
            <a:ext cx="8826500" cy="9271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 </a:t>
            </a:r>
            <a:r>
              <a:rPr lang="en-US" sz="2800" dirty="0" smtClean="0">
                <a:solidFill>
                  <a:srgbClr val="1B64BC"/>
                </a:solidFill>
                <a:latin typeface="Avenir Heavy"/>
                <a:cs typeface="Avenir Heavy"/>
              </a:rPr>
              <a:t>Gene therapy 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induces the body’s immune response to the cancer</a:t>
            </a:r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Man liver 0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6"/>
          <a:stretch/>
        </p:blipFill>
        <p:spPr>
          <a:xfrm>
            <a:off x="4367463" y="2415981"/>
            <a:ext cx="4221480" cy="444201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57200" y="2159000"/>
            <a:ext cx="4572000" cy="3302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0" indent="-2540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Clr>
                <a:srgbClr val="4577BD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Viruses modified to encode immunostimulatory genes</a:t>
            </a:r>
          </a:p>
          <a:p>
            <a:pPr marL="508000" lvl="1" indent="-254000">
              <a:lnSpc>
                <a:spcPct val="130000"/>
              </a:lnSpc>
              <a:spcAft>
                <a:spcPts val="600"/>
              </a:spcAft>
              <a:buFont typeface="Lucida Grande"/>
              <a:buChar char="-"/>
            </a:pP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Transgenes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 for cytokines, colony-stimulating factors, and tumor-associated antigens</a:t>
            </a:r>
          </a:p>
          <a:p>
            <a:pPr marL="254000" indent="-254000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  <a:buClr>
                <a:srgbClr val="3661AF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Other gene therapy methods: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  "/>
              <a:cs typeface="Avenir   "/>
            </a:endParaRPr>
          </a:p>
          <a:p>
            <a:pPr marL="508000" lvl="1" indent="-254000">
              <a:lnSpc>
                <a:spcPct val="130000"/>
              </a:lnSpc>
              <a:spcAft>
                <a:spcPts val="600"/>
              </a:spcAft>
              <a:buFont typeface="Lucida Grande"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Introducing wild-type p53 gene</a:t>
            </a:r>
          </a:p>
          <a:p>
            <a:pPr marL="508000" lvl="1" indent="-254000">
              <a:lnSpc>
                <a:spcPct val="130000"/>
              </a:lnSpc>
              <a:spcAft>
                <a:spcPts val="600"/>
              </a:spcAft>
              <a:buFont typeface="Lucida Grande"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Gene directed pro-drug therapy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83994" y="1474238"/>
            <a:ext cx="937560" cy="934674"/>
            <a:chOff x="-3335202" y="1053590"/>
            <a:chExt cx="3024548" cy="3015241"/>
          </a:xfrm>
        </p:grpSpPr>
        <p:sp>
          <p:nvSpPr>
            <p:cNvPr id="45" name="Rectangle 44"/>
            <p:cNvSpPr/>
            <p:nvPr/>
          </p:nvSpPr>
          <p:spPr>
            <a:xfrm>
              <a:off x="-3119368" y="1268761"/>
              <a:ext cx="2592880" cy="2584900"/>
            </a:xfrm>
            <a:prstGeom prst="rect">
              <a:avLst/>
            </a:prstGeom>
            <a:solidFill>
              <a:srgbClr val="4577BD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t"/>
            <a:lstStyle/>
            <a:p>
              <a:pPr marL="88900" indent="-88900" algn="ctr">
                <a:spcAft>
                  <a:spcPts val="400"/>
                </a:spcAft>
                <a:buClr>
                  <a:schemeClr val="bg1"/>
                </a:buClr>
                <a:buFont typeface="Wingdings" charset="2"/>
                <a:buChar char="§"/>
              </a:pPr>
              <a:endParaRPr lang="en-GB" sz="1400" dirty="0" smtClean="0">
                <a:solidFill>
                  <a:srgbClr val="FFFFFF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202" y="1053590"/>
              <a:ext cx="3024548" cy="3015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5824889" y="3687760"/>
            <a:ext cx="569043" cy="637683"/>
            <a:chOff x="3152325" y="3518244"/>
            <a:chExt cx="835327" cy="936088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3572914" y="3518244"/>
              <a:ext cx="0" cy="936088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152325" y="3746694"/>
              <a:ext cx="835327" cy="472181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52325" y="3746694"/>
              <a:ext cx="835327" cy="47218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Hexagon 50"/>
            <p:cNvSpPr/>
            <p:nvPr/>
          </p:nvSpPr>
          <p:spPr>
            <a:xfrm rot="5400000">
              <a:off x="3250664" y="3686406"/>
              <a:ext cx="644501" cy="599764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>
              <a:stCxn id="55" idx="1"/>
            </p:cNvCxnSpPr>
            <p:nvPr/>
          </p:nvCxnSpPr>
          <p:spPr>
            <a:xfrm>
              <a:off x="3506470" y="3966475"/>
              <a:ext cx="291129" cy="176137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5" idx="5"/>
            </p:cNvCxnSpPr>
            <p:nvPr/>
          </p:nvCxnSpPr>
          <p:spPr>
            <a:xfrm flipH="1">
              <a:off x="3348231" y="3966475"/>
              <a:ext cx="287188" cy="173871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5" idx="3"/>
            </p:cNvCxnSpPr>
            <p:nvPr/>
          </p:nvCxnSpPr>
          <p:spPr>
            <a:xfrm flipV="1">
              <a:off x="3570944" y="3753286"/>
              <a:ext cx="0" cy="32435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Isosceles Triangle 54"/>
            <p:cNvSpPr/>
            <p:nvPr/>
          </p:nvSpPr>
          <p:spPr>
            <a:xfrm>
              <a:off x="3441994" y="3855313"/>
              <a:ext cx="257899" cy="222325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Right Arrow 55"/>
          <p:cNvSpPr/>
          <p:nvPr/>
        </p:nvSpPr>
        <p:spPr>
          <a:xfrm rot="5400000">
            <a:off x="5714163" y="2716184"/>
            <a:ext cx="790494" cy="518585"/>
          </a:xfrm>
          <a:prstGeom prst="rightArrow">
            <a:avLst/>
          </a:prstGeom>
          <a:solidFill>
            <a:srgbClr val="1ABC9C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 rot="5400000">
            <a:off x="5714163" y="4778433"/>
            <a:ext cx="790494" cy="518585"/>
          </a:xfrm>
          <a:prstGeom prst="rightArrow">
            <a:avLst/>
          </a:prstGeom>
          <a:solidFill>
            <a:srgbClr val="1ABC9C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594818" y="1505456"/>
            <a:ext cx="2072933" cy="7577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lvl="1" algn="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Therapeutic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transgene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is delivered by virus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</p:txBody>
      </p:sp>
      <p:pic>
        <p:nvPicPr>
          <p:cNvPr id="59" name="Picture 58" descr="Viral cells 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364">
            <a:off x="5628468" y="5689458"/>
            <a:ext cx="390144" cy="429768"/>
          </a:xfrm>
          <a:prstGeom prst="rect">
            <a:avLst/>
          </a:prstGeom>
        </p:spPr>
      </p:pic>
      <p:pic>
        <p:nvPicPr>
          <p:cNvPr id="60" name="Picture 59" descr="Viral cells 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29235">
            <a:off x="5958431" y="5797627"/>
            <a:ext cx="390144" cy="429768"/>
          </a:xfrm>
          <a:prstGeom prst="rect">
            <a:avLst/>
          </a:prstGeom>
        </p:spPr>
      </p:pic>
      <p:pic>
        <p:nvPicPr>
          <p:cNvPr id="61" name="Picture 60" descr="Viral cells 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4305">
            <a:off x="5535996" y="6007735"/>
            <a:ext cx="390144" cy="429768"/>
          </a:xfrm>
          <a:prstGeom prst="rect">
            <a:avLst/>
          </a:prstGeom>
        </p:spPr>
      </p:pic>
      <p:pic>
        <p:nvPicPr>
          <p:cNvPr id="62" name="Picture 61" descr="T-c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028" y="4491578"/>
            <a:ext cx="526831" cy="499462"/>
          </a:xfrm>
          <a:prstGeom prst="rect">
            <a:avLst/>
          </a:prstGeom>
        </p:spPr>
      </p:pic>
      <p:sp>
        <p:nvSpPr>
          <p:cNvPr id="63" name="Right Arrow 62"/>
          <p:cNvSpPr/>
          <p:nvPr/>
        </p:nvSpPr>
        <p:spPr>
          <a:xfrm rot="7200000">
            <a:off x="6453127" y="5099610"/>
            <a:ext cx="677684" cy="518585"/>
          </a:xfrm>
          <a:prstGeom prst="rightArrow">
            <a:avLst/>
          </a:prstGeom>
          <a:solidFill>
            <a:srgbClr val="4577BD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 descr="T-c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859" y="4642478"/>
            <a:ext cx="526831" cy="49946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686694" y="3909577"/>
            <a:ext cx="1981057" cy="831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lvl="1" algn="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Incites immune response against tumor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23111958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Medium"/>
                <a:cs typeface="Avenir Medium"/>
              </a:rPr>
              <a:t>TECHNOLOGY &amp; APPROACH</a:t>
            </a:r>
            <a:endParaRPr lang="en-US" sz="3600" dirty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 Gene </a:t>
            </a:r>
            <a:r>
              <a:rPr lang="en-US" sz="2800" dirty="0" err="1">
                <a:solidFill>
                  <a:srgbClr val="1B64BC"/>
                </a:solidFill>
                <a:latin typeface="Avenir Light"/>
                <a:cs typeface="Avenir Light"/>
              </a:rPr>
              <a:t>virotherapy</a:t>
            </a:r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 also trialed for 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most </a:t>
            </a:r>
            <a:r>
              <a:rPr lang="en-US" sz="2800" dirty="0" smtClean="0">
                <a:solidFill>
                  <a:srgbClr val="1B64BC"/>
                </a:solidFill>
                <a:latin typeface="Avenir Heavy"/>
                <a:cs typeface="Avenir Heavy"/>
              </a:rPr>
              <a:t>major diseases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30" name="Picture 29" descr="Man liver 0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24"/>
          <a:stretch/>
        </p:blipFill>
        <p:spPr>
          <a:xfrm>
            <a:off x="2400300" y="2360157"/>
            <a:ext cx="4334256" cy="449784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17500" y="1723730"/>
            <a:ext cx="2430288" cy="24550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Cancer (64%)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Gynaecological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Nervous system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Gastrointestinal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Genitourinary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Skin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Head &amp; neck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Lung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Sarcoma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Thyroid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10709" y="1531649"/>
            <a:ext cx="2057042" cy="20881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Neurological (2%)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 "/>
              <a:cs typeface="Avenir 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Alzheimer’s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ALS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Epilepsy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MS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Myasthenia gravis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Parkinson’s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55838" y="1391949"/>
            <a:ext cx="2209441" cy="8432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Ocular (2%)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7+ conditions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e.g. Glaucoma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6045" y="4864979"/>
            <a:ext cx="2374541" cy="12269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Cardiovascular (8%)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10+ conditions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e.g. Coronary artery disease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10709" y="4111188"/>
            <a:ext cx="2209441" cy="1013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Monogenic (9%)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33+ conditions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e.g. Cystic fibrosis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476710" y="2324100"/>
            <a:ext cx="0" cy="98152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15021" y="2898962"/>
            <a:ext cx="1595688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76710" y="3305624"/>
            <a:ext cx="755411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90900" y="4107617"/>
            <a:ext cx="1085810" cy="3571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76710" y="4107617"/>
            <a:ext cx="0" cy="1005061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734556" y="5180071"/>
            <a:ext cx="2209441" cy="14239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Other (15%)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25+ conditions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e.g. Arthritis, HIV, Malaria, Tetanus, Tuberculosis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015021" y="4617695"/>
            <a:ext cx="1595688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015021" y="4617695"/>
            <a:ext cx="0" cy="494983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308100" y="4111188"/>
            <a:ext cx="2082800" cy="852983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47013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Medium"/>
                <a:cs typeface="Avenir Medium"/>
              </a:rPr>
              <a:t>PROBLEM</a:t>
            </a:r>
            <a:endParaRPr lang="en-US" sz="3600" dirty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Virotherapy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</a:t>
            </a:r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has serious 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limitations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50857" y="1831731"/>
            <a:ext cx="240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A03228"/>
                </a:solidFill>
                <a:latin typeface="Avenir   "/>
                <a:cs typeface="Avenir   "/>
              </a:rPr>
              <a:t>Virus infects some tissues poorly</a:t>
            </a:r>
            <a:endParaRPr lang="en-GB" dirty="0">
              <a:solidFill>
                <a:srgbClr val="A03228"/>
              </a:solidFill>
              <a:latin typeface="Avenir   "/>
              <a:cs typeface="Avenir   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1204" y="5340066"/>
            <a:ext cx="4410062" cy="14329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lnSpc>
                <a:spcPct val="130000"/>
              </a:lnSpc>
              <a:spcAft>
                <a:spcPts val="400"/>
              </a:spcAft>
              <a:buClr>
                <a:srgbClr val="A03228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Hampers multiple cycles</a:t>
            </a:r>
          </a:p>
          <a:p>
            <a:pPr marL="358775" lvl="1" indent="-174625">
              <a:lnSpc>
                <a:spcPct val="13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Adaptive immune system remembers virus</a:t>
            </a:r>
          </a:p>
          <a:p>
            <a:pPr marL="358775" lvl="1" indent="-174625">
              <a:lnSpc>
                <a:spcPct val="13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Typical circulation half-life of virus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~2min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12047" y="5340066"/>
            <a:ext cx="3102156" cy="14329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lnSpc>
                <a:spcPct val="130000"/>
              </a:lnSpc>
              <a:spcAft>
                <a:spcPts val="400"/>
              </a:spcAft>
              <a:buClr>
                <a:srgbClr val="A03228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 "/>
                <a:cs typeface="Avenir    "/>
              </a:rPr>
              <a:t>Limited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   "/>
                <a:cs typeface="Avenir    "/>
              </a:rPr>
              <a:t>cancer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 "/>
                <a:cs typeface="Avenir    "/>
              </a:rPr>
              <a:t>targets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   "/>
              <a:cs typeface="Avenir    "/>
            </a:endParaRPr>
          </a:p>
          <a:p>
            <a:pPr marL="358775" lvl="1" indent="-174625">
              <a:lnSpc>
                <a:spcPct val="13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Tumor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microenvironments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&amp; heterogeneity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pose problems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7950" y="1597103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A03228"/>
                </a:solidFill>
                <a:latin typeface="Avenir   "/>
                <a:cs typeface="Avenir   "/>
              </a:rPr>
              <a:t>Virus rapidly eliminated by</a:t>
            </a:r>
            <a:endParaRPr lang="en-GB" dirty="0">
              <a:solidFill>
                <a:srgbClr val="A03228"/>
              </a:solidFill>
              <a:latin typeface="Avenir   "/>
              <a:cs typeface="Avenir   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7384" y="2108730"/>
            <a:ext cx="203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A03228"/>
                </a:solidFill>
                <a:latin typeface="Avenir   "/>
                <a:cs typeface="Avenir   "/>
              </a:rPr>
              <a:t>Immune response</a:t>
            </a:r>
            <a:endParaRPr lang="en-GB" dirty="0">
              <a:solidFill>
                <a:srgbClr val="A03228"/>
              </a:solidFill>
              <a:latin typeface="Avenir   "/>
              <a:cs typeface="Avenir   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96560" y="2108730"/>
            <a:ext cx="155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A03228"/>
                </a:solidFill>
                <a:latin typeface="Avenir   "/>
                <a:cs typeface="Avenir   "/>
              </a:rPr>
              <a:t>Liver filtration</a:t>
            </a:r>
            <a:endParaRPr lang="en-GB" dirty="0">
              <a:solidFill>
                <a:srgbClr val="A03228"/>
              </a:solidFill>
              <a:latin typeface="Avenir   "/>
              <a:cs typeface="Avenir   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1999" y="2573778"/>
            <a:ext cx="76200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 marL="88900" indent="-88900" algn="ctr">
              <a:spcAft>
                <a:spcPts val="400"/>
              </a:spcAft>
              <a:buClr>
                <a:schemeClr val="bg1"/>
              </a:buClr>
              <a:buFont typeface="Wingdings" charset="2"/>
              <a:buChar char="§"/>
            </a:pPr>
            <a:endParaRPr lang="en-GB" sz="14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1328" y="2573778"/>
            <a:ext cx="1016000" cy="1016000"/>
          </a:xfrm>
          <a:prstGeom prst="rect">
            <a:avLst/>
          </a:prstGeom>
          <a:pattFill prst="wdUpDiag">
            <a:fgClr>
              <a:srgbClr val="FF8000"/>
            </a:fgClr>
            <a:bgClr>
              <a:schemeClr val="bg1">
                <a:lumMod val="85000"/>
              </a:schemeClr>
            </a:bgClr>
          </a:patt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 marL="88900" indent="-88900" algn="ctr">
              <a:spcAft>
                <a:spcPts val="400"/>
              </a:spcAft>
              <a:buClr>
                <a:schemeClr val="bg1"/>
              </a:buClr>
              <a:buFont typeface="Wingdings" charset="2"/>
              <a:buChar char="§"/>
            </a:pPr>
            <a:endParaRPr lang="en-GB" sz="14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62001" y="2573778"/>
            <a:ext cx="7620000" cy="0"/>
          </a:xfrm>
          <a:prstGeom prst="line">
            <a:avLst/>
          </a:prstGeom>
          <a:ln w="38100" cmpd="sng">
            <a:solidFill>
              <a:srgbClr val="A032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62001" y="3589778"/>
            <a:ext cx="2740824" cy="0"/>
          </a:xfrm>
          <a:prstGeom prst="line">
            <a:avLst/>
          </a:prstGeom>
          <a:ln w="38100" cmpd="sng">
            <a:solidFill>
              <a:srgbClr val="A032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659886" y="3143740"/>
            <a:ext cx="391834" cy="391834"/>
          </a:xfrm>
          <a:prstGeom prst="ellipse">
            <a:avLst/>
          </a:prstGeom>
          <a:noFill/>
          <a:ln w="19050" cmpd="sng">
            <a:solidFill>
              <a:srgbClr val="A6A6A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 marL="88900" indent="-88900" algn="ctr">
              <a:spcAft>
                <a:spcPts val="400"/>
              </a:spcAft>
              <a:buClr>
                <a:schemeClr val="bg1"/>
              </a:buClr>
              <a:buFont typeface="Wingdings" charset="2"/>
              <a:buChar char="§"/>
            </a:pPr>
            <a:endParaRPr lang="en-GB" sz="14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4" name="Right Arrow 43"/>
          <p:cNvSpPr>
            <a:spLocks/>
          </p:cNvSpPr>
          <p:nvPr/>
        </p:nvSpPr>
        <p:spPr>
          <a:xfrm rot="5400000">
            <a:off x="3746647" y="3777376"/>
            <a:ext cx="457200" cy="330200"/>
          </a:xfrm>
          <a:prstGeom prst="rightArrow">
            <a:avLst/>
          </a:prstGeom>
          <a:solidFill>
            <a:srgbClr val="199172"/>
          </a:solidFill>
          <a:ln w="28575" cmpd="sng">
            <a:solidFill>
              <a:srgbClr val="199172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 descr="Lung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530" y="4290122"/>
            <a:ext cx="806726" cy="734838"/>
          </a:xfrm>
          <a:prstGeom prst="rect">
            <a:avLst/>
          </a:prstGeom>
        </p:spPr>
      </p:pic>
      <p:sp>
        <p:nvSpPr>
          <p:cNvPr id="46" name="Right Arrow 45"/>
          <p:cNvSpPr>
            <a:spLocks/>
          </p:cNvSpPr>
          <p:nvPr/>
        </p:nvSpPr>
        <p:spPr>
          <a:xfrm rot="5400000">
            <a:off x="7349919" y="3777376"/>
            <a:ext cx="457200" cy="330200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descr="T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262" y="4044855"/>
            <a:ext cx="280428" cy="309946"/>
          </a:xfrm>
          <a:prstGeom prst="rect">
            <a:avLst/>
          </a:prstGeom>
        </p:spPr>
      </p:pic>
      <p:pic>
        <p:nvPicPr>
          <p:cNvPr id="48" name="Picture 47" descr="Pancre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763" y="4423274"/>
            <a:ext cx="1020954" cy="468534"/>
          </a:xfrm>
          <a:prstGeom prst="rect">
            <a:avLst/>
          </a:prstGeom>
        </p:spPr>
      </p:pic>
      <p:pic>
        <p:nvPicPr>
          <p:cNvPr id="49" name="Picture 48" descr="Cros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0" y="4082060"/>
            <a:ext cx="222700" cy="281966"/>
          </a:xfrm>
          <a:prstGeom prst="rect">
            <a:avLst/>
          </a:prstGeom>
        </p:spPr>
      </p:pic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829578" y="2632877"/>
            <a:ext cx="271993" cy="304800"/>
            <a:chOff x="-933223" y="2090373"/>
            <a:chExt cx="283326" cy="317500"/>
          </a:xfrm>
        </p:grpSpPr>
        <p:cxnSp>
          <p:nvCxnSpPr>
            <p:cNvPr id="51" name="Straight Connector 50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Hexagon 53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8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8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8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 rot="2716680">
            <a:off x="855646" y="2970787"/>
            <a:ext cx="271993" cy="304800"/>
            <a:chOff x="-933223" y="2090373"/>
            <a:chExt cx="283326" cy="317500"/>
          </a:xfrm>
        </p:grpSpPr>
        <p:cxnSp>
          <p:nvCxnSpPr>
            <p:cNvPr id="60" name="Straight Connector 59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73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3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3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Isosceles Triangle 72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 rot="4515521">
            <a:off x="1032796" y="3217128"/>
            <a:ext cx="271993" cy="304800"/>
            <a:chOff x="-933223" y="2090373"/>
            <a:chExt cx="283326" cy="317500"/>
          </a:xfrm>
        </p:grpSpPr>
        <p:cxnSp>
          <p:nvCxnSpPr>
            <p:cNvPr id="75" name="Straight Connector 74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Hexagon 77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82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2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2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81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 rot="8316338">
            <a:off x="1166023" y="2769563"/>
            <a:ext cx="271993" cy="304800"/>
            <a:chOff x="-933223" y="2090373"/>
            <a:chExt cx="283326" cy="317500"/>
          </a:xfrm>
        </p:grpSpPr>
        <p:cxnSp>
          <p:nvCxnSpPr>
            <p:cNvPr id="84" name="Straight Connector 83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Hexagon 86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91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1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1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>
            <a:grpSpLocks noChangeAspect="1"/>
          </p:cNvGrpSpPr>
          <p:nvPr/>
        </p:nvGrpSpPr>
        <p:grpSpPr>
          <a:xfrm rot="10509691">
            <a:off x="1478375" y="2629297"/>
            <a:ext cx="271993" cy="304800"/>
            <a:chOff x="-933223" y="2090373"/>
            <a:chExt cx="283326" cy="317500"/>
          </a:xfrm>
        </p:grpSpPr>
        <p:cxnSp>
          <p:nvCxnSpPr>
            <p:cNvPr id="93" name="Straight Connector 92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Hexagon 95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100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0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00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Isosceles Triangle 99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 rot="14725799">
            <a:off x="1352494" y="3075283"/>
            <a:ext cx="271993" cy="304800"/>
            <a:chOff x="-933223" y="2090373"/>
            <a:chExt cx="283326" cy="317500"/>
          </a:xfrm>
        </p:grpSpPr>
        <p:cxnSp>
          <p:nvCxnSpPr>
            <p:cNvPr id="102" name="Straight Connector 101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Hexagon 104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109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9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9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Isosceles Triangle 108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 rot="14435502">
            <a:off x="2077890" y="3116651"/>
            <a:ext cx="271993" cy="304800"/>
            <a:chOff x="-933223" y="2090373"/>
            <a:chExt cx="283326" cy="317500"/>
          </a:xfrm>
        </p:grpSpPr>
        <p:cxnSp>
          <p:nvCxnSpPr>
            <p:cNvPr id="111" name="Straight Connector 110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Hexagon 113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stCxn id="118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8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8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Isosceles Triangle 117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>
            <a:grpSpLocks noChangeAspect="1"/>
          </p:cNvGrpSpPr>
          <p:nvPr/>
        </p:nvGrpSpPr>
        <p:grpSpPr>
          <a:xfrm rot="13268122">
            <a:off x="2098273" y="2634341"/>
            <a:ext cx="271993" cy="304800"/>
            <a:chOff x="-933223" y="2090373"/>
            <a:chExt cx="283326" cy="317500"/>
          </a:xfrm>
        </p:grpSpPr>
        <p:cxnSp>
          <p:nvCxnSpPr>
            <p:cNvPr id="120" name="Straight Connector 119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Hexagon 122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>
              <a:stCxn id="127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7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27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Isosceles Triangle 126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8" name="Straight Connector 127"/>
          <p:cNvCxnSpPr>
            <a:endCxn id="43" idx="6"/>
          </p:cNvCxnSpPr>
          <p:nvPr/>
        </p:nvCxnSpPr>
        <p:spPr>
          <a:xfrm flipH="1" flipV="1">
            <a:off x="2051720" y="3339657"/>
            <a:ext cx="494065" cy="1113234"/>
          </a:xfrm>
          <a:prstGeom prst="line">
            <a:avLst/>
          </a:prstGeom>
          <a:ln>
            <a:solidFill>
              <a:srgbClr val="A6A6A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43" idx="2"/>
          </p:cNvCxnSpPr>
          <p:nvPr/>
        </p:nvCxnSpPr>
        <p:spPr>
          <a:xfrm flipV="1">
            <a:off x="1262993" y="3339657"/>
            <a:ext cx="396893" cy="1157545"/>
          </a:xfrm>
          <a:prstGeom prst="line">
            <a:avLst/>
          </a:prstGeom>
          <a:ln>
            <a:solidFill>
              <a:srgbClr val="A6A6A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266836" y="3928697"/>
            <a:ext cx="1288940" cy="1288940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 marL="88900" indent="-88900" algn="ctr">
              <a:spcAft>
                <a:spcPts val="400"/>
              </a:spcAft>
              <a:buClr>
                <a:schemeClr val="bg1"/>
              </a:buClr>
              <a:buFont typeface="Wingdings" charset="2"/>
              <a:buChar char="§"/>
            </a:pPr>
            <a:endParaRPr lang="en-GB" sz="14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312256" y="4080785"/>
            <a:ext cx="1129683" cy="927197"/>
            <a:chOff x="1139231" y="1378422"/>
            <a:chExt cx="1129683" cy="927197"/>
          </a:xfrm>
        </p:grpSpPr>
        <p:grpSp>
          <p:nvGrpSpPr>
            <p:cNvPr id="132" name="Group 131"/>
            <p:cNvGrpSpPr>
              <a:grpSpLocks noChangeAspect="1"/>
            </p:cNvGrpSpPr>
            <p:nvPr/>
          </p:nvGrpSpPr>
          <p:grpSpPr>
            <a:xfrm>
              <a:off x="1455301" y="1667936"/>
              <a:ext cx="569043" cy="637683"/>
              <a:chOff x="3152325" y="3518244"/>
              <a:chExt cx="835327" cy="936088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3572914" y="3518244"/>
                <a:ext cx="0" cy="936088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3152325" y="3746694"/>
                <a:ext cx="835327" cy="472181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3152325" y="3746694"/>
                <a:ext cx="835327" cy="47218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Hexagon 147"/>
              <p:cNvSpPr/>
              <p:nvPr/>
            </p:nvSpPr>
            <p:spPr>
              <a:xfrm rot="5400000">
                <a:off x="3250664" y="3686406"/>
                <a:ext cx="644501" cy="599764"/>
              </a:xfrm>
              <a:prstGeom prst="hexagon">
                <a:avLst/>
              </a:prstGeom>
              <a:solidFill>
                <a:srgbClr val="19917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>
                <a:stCxn id="152" idx="1"/>
              </p:cNvCxnSpPr>
              <p:nvPr/>
            </p:nvCxnSpPr>
            <p:spPr>
              <a:xfrm>
                <a:off x="3506470" y="3966475"/>
                <a:ext cx="291129" cy="176137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52" idx="5"/>
              </p:cNvCxnSpPr>
              <p:nvPr/>
            </p:nvCxnSpPr>
            <p:spPr>
              <a:xfrm flipH="1">
                <a:off x="3348231" y="3966475"/>
                <a:ext cx="287188" cy="173871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52" idx="3"/>
              </p:cNvCxnSpPr>
              <p:nvPr/>
            </p:nvCxnSpPr>
            <p:spPr>
              <a:xfrm flipV="1">
                <a:off x="3570944" y="3753286"/>
                <a:ext cx="0" cy="324352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Isosceles Triangle 151"/>
              <p:cNvSpPr/>
              <p:nvPr/>
            </p:nvSpPr>
            <p:spPr>
              <a:xfrm>
                <a:off x="3441994" y="3855313"/>
                <a:ext cx="257899" cy="222325"/>
              </a:xfrm>
              <a:prstGeom prst="triangle">
                <a:avLst/>
              </a:prstGeom>
              <a:solidFill>
                <a:srgbClr val="19917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>
              <a:grpSpLocks noChangeAspect="1"/>
            </p:cNvGrpSpPr>
            <p:nvPr/>
          </p:nvGrpSpPr>
          <p:grpSpPr>
            <a:xfrm flipV="1">
              <a:off x="1638866" y="1378422"/>
              <a:ext cx="189450" cy="288000"/>
              <a:chOff x="1652630" y="3949268"/>
              <a:chExt cx="531163" cy="807472"/>
            </a:xfrm>
            <a:solidFill>
              <a:srgbClr val="EE8A11"/>
            </a:solidFill>
          </p:grpSpPr>
          <p:sp>
            <p:nvSpPr>
              <p:cNvPr id="142" name="Rounded Rectangle 141"/>
              <p:cNvSpPr/>
              <p:nvPr/>
            </p:nvSpPr>
            <p:spPr>
              <a:xfrm>
                <a:off x="1761928" y="4212231"/>
                <a:ext cx="155574" cy="544509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 rot="2700000">
                <a:off x="1872645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 rot="18900000" flipH="1">
                <a:off x="1652630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 rot="7200000">
              <a:off x="1188506" y="1664657"/>
              <a:ext cx="189450" cy="288000"/>
              <a:chOff x="1652630" y="3949268"/>
              <a:chExt cx="531163" cy="807472"/>
            </a:xfrm>
            <a:solidFill>
              <a:srgbClr val="EE8A11"/>
            </a:solidFill>
          </p:grpSpPr>
          <p:sp>
            <p:nvSpPr>
              <p:cNvPr id="139" name="Rounded Rectangle 138"/>
              <p:cNvSpPr/>
              <p:nvPr/>
            </p:nvSpPr>
            <p:spPr>
              <a:xfrm>
                <a:off x="1761928" y="4212231"/>
                <a:ext cx="155574" cy="544509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 rot="2700000">
                <a:off x="1872645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 rot="18900000" flipH="1">
                <a:off x="1652630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 rot="14400000">
              <a:off x="2030189" y="1550835"/>
              <a:ext cx="189450" cy="288000"/>
              <a:chOff x="1652630" y="3949268"/>
              <a:chExt cx="531163" cy="807472"/>
            </a:xfrm>
            <a:solidFill>
              <a:srgbClr val="EE8A11"/>
            </a:solidFill>
          </p:grpSpPr>
          <p:sp>
            <p:nvSpPr>
              <p:cNvPr id="136" name="Rounded Rectangle 135"/>
              <p:cNvSpPr/>
              <p:nvPr/>
            </p:nvSpPr>
            <p:spPr>
              <a:xfrm>
                <a:off x="1761928" y="4212231"/>
                <a:ext cx="155574" cy="544509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 rot="2700000">
                <a:off x="1872645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 rot="18900000" flipH="1">
                <a:off x="1652630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3" name="Right Arrow 152"/>
          <p:cNvSpPr>
            <a:spLocks/>
          </p:cNvSpPr>
          <p:nvPr/>
        </p:nvSpPr>
        <p:spPr>
          <a:xfrm rot="5400000">
            <a:off x="6244293" y="3777376"/>
            <a:ext cx="457200" cy="330200"/>
          </a:xfrm>
          <a:prstGeom prst="rightArrow">
            <a:avLst/>
          </a:prstGeom>
          <a:solidFill>
            <a:srgbClr val="199172"/>
          </a:solidFill>
          <a:ln w="28575" cmpd="sng">
            <a:solidFill>
              <a:srgbClr val="199172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4" name="Group 153"/>
          <p:cNvGrpSpPr>
            <a:grpSpLocks noChangeAspect="1"/>
          </p:cNvGrpSpPr>
          <p:nvPr/>
        </p:nvGrpSpPr>
        <p:grpSpPr>
          <a:xfrm rot="10509691">
            <a:off x="3825740" y="3166292"/>
            <a:ext cx="271993" cy="304800"/>
            <a:chOff x="-933223" y="2090373"/>
            <a:chExt cx="283326" cy="317500"/>
          </a:xfrm>
        </p:grpSpPr>
        <p:cxnSp>
          <p:nvCxnSpPr>
            <p:cNvPr id="155" name="Straight Connector 154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Hexagon 157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>
              <a:stCxn id="162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62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62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Isosceles Triangle 161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>
            <a:grpSpLocks noChangeAspect="1"/>
          </p:cNvGrpSpPr>
          <p:nvPr/>
        </p:nvGrpSpPr>
        <p:grpSpPr>
          <a:xfrm rot="14725799">
            <a:off x="2861718" y="2680556"/>
            <a:ext cx="271993" cy="304800"/>
            <a:chOff x="-933223" y="2090373"/>
            <a:chExt cx="283326" cy="317500"/>
          </a:xfrm>
        </p:grpSpPr>
        <p:cxnSp>
          <p:nvCxnSpPr>
            <p:cNvPr id="164" name="Straight Connector 163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Hexagon 166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71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71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71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Isosceles Triangle 170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>
            <a:grpSpLocks noChangeAspect="1"/>
          </p:cNvGrpSpPr>
          <p:nvPr/>
        </p:nvGrpSpPr>
        <p:grpSpPr>
          <a:xfrm rot="14435502">
            <a:off x="3454489" y="2878143"/>
            <a:ext cx="271993" cy="304800"/>
            <a:chOff x="-933223" y="2090373"/>
            <a:chExt cx="283326" cy="317500"/>
          </a:xfrm>
        </p:grpSpPr>
        <p:cxnSp>
          <p:nvCxnSpPr>
            <p:cNvPr id="173" name="Straight Connector 172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Hexagon 175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/>
            <p:cNvCxnSpPr>
              <a:stCxn id="180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0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0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Isosceles Triangle 179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>
            <a:grpSpLocks noChangeAspect="1"/>
          </p:cNvGrpSpPr>
          <p:nvPr/>
        </p:nvGrpSpPr>
        <p:grpSpPr>
          <a:xfrm rot="2716680">
            <a:off x="6320111" y="3114972"/>
            <a:ext cx="271993" cy="304800"/>
            <a:chOff x="-933223" y="2090373"/>
            <a:chExt cx="283326" cy="317500"/>
          </a:xfrm>
        </p:grpSpPr>
        <p:cxnSp>
          <p:nvCxnSpPr>
            <p:cNvPr id="182" name="Straight Connector 181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Hexagon 184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9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89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89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Isosceles Triangle 188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>
            <a:grpSpLocks noChangeAspect="1"/>
          </p:cNvGrpSpPr>
          <p:nvPr/>
        </p:nvGrpSpPr>
        <p:grpSpPr>
          <a:xfrm rot="4515521">
            <a:off x="4733837" y="2809401"/>
            <a:ext cx="271993" cy="304800"/>
            <a:chOff x="-933223" y="2090373"/>
            <a:chExt cx="283326" cy="317500"/>
          </a:xfrm>
        </p:grpSpPr>
        <p:cxnSp>
          <p:nvCxnSpPr>
            <p:cNvPr id="191" name="Straight Connector 190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Hexagon 193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>
              <a:stCxn id="198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8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8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Isosceles Triangle 197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/>
          <p:cNvGrpSpPr>
            <a:grpSpLocks noChangeAspect="1"/>
          </p:cNvGrpSpPr>
          <p:nvPr/>
        </p:nvGrpSpPr>
        <p:grpSpPr>
          <a:xfrm>
            <a:off x="2560704" y="3170235"/>
            <a:ext cx="271993" cy="304800"/>
            <a:chOff x="-933223" y="2090373"/>
            <a:chExt cx="283326" cy="317500"/>
          </a:xfrm>
        </p:grpSpPr>
        <p:cxnSp>
          <p:nvCxnSpPr>
            <p:cNvPr id="200" name="Straight Connector 199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Hexagon 202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>
              <a:stCxn id="207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07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7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Isosceles Triangle 206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8" name="Straight Connector 207"/>
          <p:cNvCxnSpPr/>
          <p:nvPr/>
        </p:nvCxnSpPr>
        <p:spPr>
          <a:xfrm>
            <a:off x="3610869" y="3589778"/>
            <a:ext cx="762000" cy="0"/>
          </a:xfrm>
          <a:prstGeom prst="line">
            <a:avLst/>
          </a:prstGeom>
          <a:ln w="38100" cmpd="sng">
            <a:solidFill>
              <a:srgbClr val="A0322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6087175" y="3589778"/>
            <a:ext cx="762000" cy="0"/>
          </a:xfrm>
          <a:prstGeom prst="line">
            <a:avLst/>
          </a:prstGeom>
          <a:ln w="38100" cmpd="sng">
            <a:solidFill>
              <a:srgbClr val="A0322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372869" y="3589778"/>
            <a:ext cx="1598723" cy="0"/>
          </a:xfrm>
          <a:prstGeom prst="line">
            <a:avLst/>
          </a:prstGeom>
          <a:ln w="38100" cmpd="sng">
            <a:solidFill>
              <a:srgbClr val="A0322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160900" y="3589778"/>
            <a:ext cx="762000" cy="0"/>
          </a:xfrm>
          <a:prstGeom prst="line">
            <a:avLst/>
          </a:prstGeom>
          <a:ln w="38100" cmpd="sng">
            <a:solidFill>
              <a:srgbClr val="A0322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849176" y="3589778"/>
            <a:ext cx="216171" cy="0"/>
          </a:xfrm>
          <a:prstGeom prst="line">
            <a:avLst/>
          </a:prstGeom>
          <a:ln w="38100" cmpd="sng">
            <a:solidFill>
              <a:srgbClr val="A0322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7922901" y="3589778"/>
            <a:ext cx="459101" cy="0"/>
          </a:xfrm>
          <a:prstGeom prst="line">
            <a:avLst/>
          </a:prstGeom>
          <a:ln w="38100" cmpd="sng">
            <a:solidFill>
              <a:srgbClr val="A0322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Left Brace 213"/>
          <p:cNvSpPr/>
          <p:nvPr/>
        </p:nvSpPr>
        <p:spPr>
          <a:xfrm rot="5400000">
            <a:off x="2747017" y="192666"/>
            <a:ext cx="152400" cy="3810000"/>
          </a:xfrm>
          <a:prstGeom prst="leftBrace">
            <a:avLst/>
          </a:prstGeom>
          <a:ln>
            <a:solidFill>
              <a:srgbClr val="A032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5" name="Picture 214" descr="Li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22" y="4371981"/>
            <a:ext cx="834650" cy="571120"/>
          </a:xfrm>
          <a:prstGeom prst="rect">
            <a:avLst/>
          </a:prstGeom>
        </p:spPr>
      </p:pic>
      <p:grpSp>
        <p:nvGrpSpPr>
          <p:cNvPr id="216" name="Group 215"/>
          <p:cNvGrpSpPr>
            <a:grpSpLocks noChangeAspect="1"/>
          </p:cNvGrpSpPr>
          <p:nvPr/>
        </p:nvGrpSpPr>
        <p:grpSpPr>
          <a:xfrm rot="11989266">
            <a:off x="1722732" y="3185605"/>
            <a:ext cx="271993" cy="304800"/>
            <a:chOff x="-933223" y="2090373"/>
            <a:chExt cx="283326" cy="317500"/>
          </a:xfrm>
        </p:grpSpPr>
        <p:cxnSp>
          <p:nvCxnSpPr>
            <p:cNvPr id="217" name="Straight Connector 216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Hexagon 219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>
              <a:stCxn id="224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4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24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Isosceles Triangle 223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>
            <a:grpSpLocks noChangeAspect="1"/>
          </p:cNvGrpSpPr>
          <p:nvPr/>
        </p:nvGrpSpPr>
        <p:grpSpPr>
          <a:xfrm rot="13502484">
            <a:off x="1793509" y="2808575"/>
            <a:ext cx="271993" cy="304800"/>
            <a:chOff x="-933223" y="2090373"/>
            <a:chExt cx="283326" cy="317500"/>
          </a:xfrm>
        </p:grpSpPr>
        <p:cxnSp>
          <p:nvCxnSpPr>
            <p:cNvPr id="226" name="Straight Connector 225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Hexagon 228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>
              <a:stCxn id="233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33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33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Isosceles Triangle 232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Right Arrow 233"/>
          <p:cNvSpPr>
            <a:spLocks/>
          </p:cNvSpPr>
          <p:nvPr/>
        </p:nvSpPr>
        <p:spPr>
          <a:xfrm>
            <a:off x="8496889" y="2802378"/>
            <a:ext cx="254000" cy="254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Right Arrow 234"/>
          <p:cNvSpPr>
            <a:spLocks/>
          </p:cNvSpPr>
          <p:nvPr/>
        </p:nvSpPr>
        <p:spPr>
          <a:xfrm>
            <a:off x="393112" y="2954778"/>
            <a:ext cx="254000" cy="254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1373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i="1" dirty="0" err="1">
                <a:solidFill>
                  <a:srgbClr val="000000"/>
                </a:solidFill>
                <a:latin typeface="Avenir   "/>
                <a:cs typeface="Avenir   "/>
              </a:rPr>
              <a:t>OnCoat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™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platform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Virotherapy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</a:t>
            </a:r>
            <a:r>
              <a:rPr lang="en-US" sz="2800" dirty="0" smtClean="0">
                <a:solidFill>
                  <a:srgbClr val="1B64BC"/>
                </a:solidFill>
                <a:latin typeface="Avenir Heavy"/>
                <a:cs typeface="Avenir Heavy"/>
              </a:rPr>
              <a:t>enabler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3163478" y="3396661"/>
            <a:ext cx="2717800" cy="939800"/>
          </a:xfrm>
          <a:prstGeom prst="rect">
            <a:avLst/>
          </a:prstGeom>
          <a:solidFill>
            <a:srgbClr val="D4E9F6"/>
          </a:solidFill>
        </p:spPr>
        <p:txBody>
          <a:bodyPr wrap="square" tIns="63500" rIns="50800">
            <a:noAutofit/>
          </a:bodyPr>
          <a:lstStyle/>
          <a:p>
            <a:pPr marL="182563" lvl="1" indent="-182563">
              <a:lnSpc>
                <a:spcPct val="110000"/>
              </a:lnSpc>
              <a:spcAft>
                <a:spcPts val="800"/>
              </a:spcAft>
              <a:buClr>
                <a:srgbClr val="1B64BC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Shields from immune response</a:t>
            </a:r>
          </a:p>
          <a:p>
            <a:pPr marL="182563" lvl="1" indent="-182563">
              <a:lnSpc>
                <a:spcPct val="110000"/>
              </a:lnSpc>
              <a:buClr>
                <a:srgbClr val="1B64BC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Coating based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on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silica</a:t>
            </a:r>
          </a:p>
        </p:txBody>
      </p:sp>
      <p:grpSp>
        <p:nvGrpSpPr>
          <p:cNvPr id="329" name="Group 328"/>
          <p:cNvGrpSpPr/>
          <p:nvPr/>
        </p:nvGrpSpPr>
        <p:grpSpPr>
          <a:xfrm>
            <a:off x="6982562" y="1991671"/>
            <a:ext cx="864000" cy="814690"/>
            <a:chOff x="8302501" y="953524"/>
            <a:chExt cx="864000" cy="814690"/>
          </a:xfrm>
        </p:grpSpPr>
        <p:grpSp>
          <p:nvGrpSpPr>
            <p:cNvPr id="330" name="Group 329"/>
            <p:cNvGrpSpPr>
              <a:grpSpLocks noChangeAspect="1"/>
            </p:cNvGrpSpPr>
            <p:nvPr/>
          </p:nvGrpSpPr>
          <p:grpSpPr>
            <a:xfrm>
              <a:off x="8302501" y="981235"/>
              <a:ext cx="864000" cy="759268"/>
              <a:chOff x="6700088" y="2531646"/>
              <a:chExt cx="1550794" cy="1362808"/>
            </a:xfrm>
            <a:solidFill>
              <a:srgbClr val="EE8A11"/>
            </a:solidFill>
          </p:grpSpPr>
          <p:sp>
            <p:nvSpPr>
              <p:cNvPr id="346" name="Lightning Bolt 345"/>
              <p:cNvSpPr/>
              <p:nvPr/>
            </p:nvSpPr>
            <p:spPr>
              <a:xfrm rot="7200000">
                <a:off x="7967791" y="3024714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47" name="Lightning Bolt 346"/>
              <p:cNvSpPr/>
              <p:nvPr/>
            </p:nvSpPr>
            <p:spPr>
              <a:xfrm rot="3600000">
                <a:off x="7647706" y="2518118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48" name="Lightning Bolt 347"/>
              <p:cNvSpPr/>
              <p:nvPr/>
            </p:nvSpPr>
            <p:spPr>
              <a:xfrm rot="10800000">
                <a:off x="7675604" y="3555709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49" name="Lightning Bolt 348"/>
              <p:cNvSpPr/>
              <p:nvPr/>
            </p:nvSpPr>
            <p:spPr>
              <a:xfrm rot="18000000">
                <a:off x="6755742" y="3062641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50" name="Lightning Bolt 349"/>
              <p:cNvSpPr/>
              <p:nvPr/>
            </p:nvSpPr>
            <p:spPr>
              <a:xfrm rot="14400000">
                <a:off x="7075827" y="3569237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51" name="Lightning Bolt 350"/>
              <p:cNvSpPr/>
              <p:nvPr/>
            </p:nvSpPr>
            <p:spPr>
              <a:xfrm>
                <a:off x="7047929" y="2531646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8327155" y="953524"/>
              <a:ext cx="814692" cy="814690"/>
              <a:chOff x="4164655" y="1916832"/>
              <a:chExt cx="814692" cy="814690"/>
            </a:xfrm>
          </p:grpSpPr>
          <p:grpSp>
            <p:nvGrpSpPr>
              <p:cNvPr id="332" name="Group 331"/>
              <p:cNvGrpSpPr/>
              <p:nvPr/>
            </p:nvGrpSpPr>
            <p:grpSpPr>
              <a:xfrm>
                <a:off x="4164655" y="1916832"/>
                <a:ext cx="814692" cy="814690"/>
                <a:chOff x="3380493" y="1953327"/>
                <a:chExt cx="1422401" cy="1422400"/>
              </a:xfrm>
              <a:solidFill>
                <a:srgbClr val="558ED5"/>
              </a:solidFill>
            </p:grpSpPr>
            <p:sp>
              <p:nvSpPr>
                <p:cNvPr id="342" name="Hexagon 341"/>
                <p:cNvSpPr/>
                <p:nvPr/>
              </p:nvSpPr>
              <p:spPr>
                <a:xfrm rot="5400000">
                  <a:off x="3580550" y="2186627"/>
                  <a:ext cx="1027096" cy="955804"/>
                </a:xfrm>
                <a:prstGeom prst="hexagon">
                  <a:avLst/>
                </a:prstGeom>
                <a:solidFill>
                  <a:srgbClr val="558ED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  <p:sp>
              <p:nvSpPr>
                <p:cNvPr id="343" name="Rounded Rectangle 342"/>
                <p:cNvSpPr/>
                <p:nvPr/>
              </p:nvSpPr>
              <p:spPr>
                <a:xfrm rot="3651179">
                  <a:off x="3934240" y="1953327"/>
                  <a:ext cx="314905" cy="1422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58ED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  <p:sp>
              <p:nvSpPr>
                <p:cNvPr id="344" name="Rounded Rectangle 343"/>
                <p:cNvSpPr/>
                <p:nvPr/>
              </p:nvSpPr>
              <p:spPr>
                <a:xfrm rot="17948821" flipH="1">
                  <a:off x="3934241" y="1953328"/>
                  <a:ext cx="314905" cy="14224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  <p:sp>
              <p:nvSpPr>
                <p:cNvPr id="345" name="Rounded Rectangle 344"/>
                <p:cNvSpPr/>
                <p:nvPr/>
              </p:nvSpPr>
              <p:spPr>
                <a:xfrm>
                  <a:off x="3942437" y="1953327"/>
                  <a:ext cx="314905" cy="1422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58ED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</p:grpSp>
          <p:grpSp>
            <p:nvGrpSpPr>
              <p:cNvPr id="333" name="Group 332"/>
              <p:cNvGrpSpPr>
                <a:grpSpLocks noChangeAspect="1"/>
              </p:cNvGrpSpPr>
              <p:nvPr/>
            </p:nvGrpSpPr>
            <p:grpSpPr>
              <a:xfrm>
                <a:off x="4287479" y="2005336"/>
                <a:ext cx="569043" cy="637683"/>
                <a:chOff x="3152325" y="3518244"/>
                <a:chExt cx="835327" cy="936088"/>
              </a:xfrm>
            </p:grpSpPr>
            <p:cxnSp>
              <p:nvCxnSpPr>
                <p:cNvPr id="334" name="Straight Connector 333"/>
                <p:cNvCxnSpPr/>
                <p:nvPr/>
              </p:nvCxnSpPr>
              <p:spPr>
                <a:xfrm flipV="1">
                  <a:off x="3572914" y="3518244"/>
                  <a:ext cx="0" cy="936088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3152325" y="3746694"/>
                  <a:ext cx="835327" cy="472181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3152325" y="3746694"/>
                  <a:ext cx="835327" cy="472180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7" name="Hexagon 336"/>
                <p:cNvSpPr/>
                <p:nvPr/>
              </p:nvSpPr>
              <p:spPr>
                <a:xfrm rot="5400000">
                  <a:off x="3250664" y="3686406"/>
                  <a:ext cx="644501" cy="599764"/>
                </a:xfrm>
                <a:prstGeom prst="hexagon">
                  <a:avLst/>
                </a:prstGeom>
                <a:solidFill>
                  <a:srgbClr val="199172"/>
                </a:solidFill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  <p:cxnSp>
              <p:nvCxnSpPr>
                <p:cNvPr id="338" name="Straight Connector 337"/>
                <p:cNvCxnSpPr>
                  <a:stCxn id="341" idx="1"/>
                </p:cNvCxnSpPr>
                <p:nvPr/>
              </p:nvCxnSpPr>
              <p:spPr>
                <a:xfrm>
                  <a:off x="3506470" y="3966475"/>
                  <a:ext cx="291129" cy="176137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>
                  <a:stCxn id="341" idx="5"/>
                </p:cNvCxnSpPr>
                <p:nvPr/>
              </p:nvCxnSpPr>
              <p:spPr>
                <a:xfrm flipH="1">
                  <a:off x="3348231" y="3966475"/>
                  <a:ext cx="287188" cy="173871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>
                  <a:stCxn id="341" idx="3"/>
                </p:cNvCxnSpPr>
                <p:nvPr/>
              </p:nvCxnSpPr>
              <p:spPr>
                <a:xfrm flipV="1">
                  <a:off x="3570944" y="3753286"/>
                  <a:ext cx="0" cy="324352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1" name="Isosceles Triangle 340"/>
                <p:cNvSpPr/>
                <p:nvPr/>
              </p:nvSpPr>
              <p:spPr>
                <a:xfrm>
                  <a:off x="3441994" y="3855313"/>
                  <a:ext cx="257899" cy="222325"/>
                </a:xfrm>
                <a:prstGeom prst="triangle">
                  <a:avLst/>
                </a:prstGeom>
                <a:solidFill>
                  <a:srgbClr val="19917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</p:grpSp>
        </p:grpSp>
      </p:grpSp>
      <p:sp>
        <p:nvSpPr>
          <p:cNvPr id="352" name="Rectangle 351"/>
          <p:cNvSpPr/>
          <p:nvPr/>
        </p:nvSpPr>
        <p:spPr>
          <a:xfrm>
            <a:off x="3163478" y="3067965"/>
            <a:ext cx="2717800" cy="328695"/>
          </a:xfrm>
          <a:prstGeom prst="rect">
            <a:avLst/>
          </a:prstGeom>
          <a:solidFill>
            <a:srgbClr val="1B64BC"/>
          </a:solidFill>
        </p:spPr>
        <p:txBody>
          <a:bodyPr wrap="square" tIns="25400" anchor="t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Avenir   "/>
                <a:cs typeface="Avenir   "/>
              </a:rPr>
              <a:t>OnCoat™ </a:t>
            </a:r>
            <a:r>
              <a:rPr lang="en-US" sz="1600" dirty="0" smtClean="0">
                <a:solidFill>
                  <a:schemeClr val="bg1"/>
                </a:solidFill>
                <a:latin typeface="Avenir   "/>
                <a:cs typeface="Avenir   "/>
              </a:rPr>
              <a:t>stealth coating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6034386" y="3396660"/>
            <a:ext cx="2717800" cy="939800"/>
          </a:xfrm>
          <a:prstGeom prst="rect">
            <a:avLst/>
          </a:prstGeom>
          <a:solidFill>
            <a:srgbClr val="D4E9F6"/>
          </a:solidFill>
        </p:spPr>
        <p:txBody>
          <a:bodyPr wrap="square" tIns="63500" rIns="50800">
            <a:noAutofit/>
          </a:bodyPr>
          <a:lstStyle/>
          <a:p>
            <a:pPr marL="182563" lvl="1" indent="-182563">
              <a:lnSpc>
                <a:spcPct val="110000"/>
              </a:lnSpc>
              <a:spcAft>
                <a:spcPts val="800"/>
              </a:spcAft>
              <a:buClr>
                <a:srgbClr val="1B64BC"/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Versatile coating can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be modified with highest density of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functionalization molecules</a:t>
            </a:r>
          </a:p>
        </p:txBody>
      </p:sp>
      <p:sp>
        <p:nvSpPr>
          <p:cNvPr id="354" name="Rectangle 353"/>
          <p:cNvSpPr/>
          <p:nvPr/>
        </p:nvSpPr>
        <p:spPr>
          <a:xfrm>
            <a:off x="6034386" y="3067965"/>
            <a:ext cx="2717800" cy="328695"/>
          </a:xfrm>
          <a:prstGeom prst="rect">
            <a:avLst/>
          </a:prstGeom>
          <a:solidFill>
            <a:srgbClr val="1B64BC"/>
          </a:solidFill>
        </p:spPr>
        <p:txBody>
          <a:bodyPr wrap="square" tIns="25400" anchor="t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chemeClr val="bg1"/>
                </a:solidFill>
                <a:latin typeface="Avenir   "/>
                <a:cs typeface="Avenir   "/>
              </a:rPr>
              <a:t>OnCoat</a:t>
            </a:r>
            <a:r>
              <a:rPr lang="en-US" sz="1600" i="1" dirty="0">
                <a:solidFill>
                  <a:schemeClr val="bg1"/>
                </a:solidFill>
                <a:latin typeface="Avenir   "/>
                <a:cs typeface="Avenir   "/>
              </a:rPr>
              <a:t>™</a:t>
            </a:r>
            <a:r>
              <a:rPr lang="en-US" sz="1600" dirty="0" smtClean="0">
                <a:solidFill>
                  <a:schemeClr val="bg1"/>
                </a:solidFill>
                <a:latin typeface="Avenir   "/>
                <a:cs typeface="Avenir   "/>
              </a:rPr>
              <a:t> Targeting Kit</a:t>
            </a:r>
          </a:p>
        </p:txBody>
      </p:sp>
      <p:pic>
        <p:nvPicPr>
          <p:cNvPr id="355" name="Picture 354" descr="Pancrea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562" y="1397696"/>
            <a:ext cx="1188000" cy="545194"/>
          </a:xfrm>
          <a:prstGeom prst="rect">
            <a:avLst/>
          </a:prstGeom>
        </p:spPr>
      </p:pic>
      <p:grpSp>
        <p:nvGrpSpPr>
          <p:cNvPr id="356" name="Group 355"/>
          <p:cNvGrpSpPr>
            <a:grpSpLocks noChangeAspect="1"/>
          </p:cNvGrpSpPr>
          <p:nvPr/>
        </p:nvGrpSpPr>
        <p:grpSpPr>
          <a:xfrm>
            <a:off x="1455301" y="2084585"/>
            <a:ext cx="569043" cy="637683"/>
            <a:chOff x="3152325" y="3518244"/>
            <a:chExt cx="835327" cy="936088"/>
          </a:xfrm>
        </p:grpSpPr>
        <p:cxnSp>
          <p:nvCxnSpPr>
            <p:cNvPr id="357" name="Straight Connector 356"/>
            <p:cNvCxnSpPr/>
            <p:nvPr/>
          </p:nvCxnSpPr>
          <p:spPr>
            <a:xfrm flipV="1">
              <a:off x="3572914" y="3518244"/>
              <a:ext cx="0" cy="936088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flipV="1">
              <a:off x="3152325" y="3746694"/>
              <a:ext cx="835327" cy="472181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3152325" y="3746694"/>
              <a:ext cx="835327" cy="47218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Hexagon 359"/>
            <p:cNvSpPr/>
            <p:nvPr/>
          </p:nvSpPr>
          <p:spPr>
            <a:xfrm rot="5400000">
              <a:off x="3250664" y="3686406"/>
              <a:ext cx="644501" cy="599764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cxnSp>
          <p:nvCxnSpPr>
            <p:cNvPr id="361" name="Straight Connector 360"/>
            <p:cNvCxnSpPr>
              <a:stCxn id="364" idx="1"/>
            </p:cNvCxnSpPr>
            <p:nvPr/>
          </p:nvCxnSpPr>
          <p:spPr>
            <a:xfrm>
              <a:off x="3506470" y="3966475"/>
              <a:ext cx="291129" cy="176137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stCxn id="364" idx="5"/>
            </p:cNvCxnSpPr>
            <p:nvPr/>
          </p:nvCxnSpPr>
          <p:spPr>
            <a:xfrm flipH="1">
              <a:off x="3348231" y="3966475"/>
              <a:ext cx="287188" cy="173871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364" idx="3"/>
            </p:cNvCxnSpPr>
            <p:nvPr/>
          </p:nvCxnSpPr>
          <p:spPr>
            <a:xfrm flipV="1">
              <a:off x="3570944" y="3753286"/>
              <a:ext cx="0" cy="32435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Isosceles Triangle 363"/>
            <p:cNvSpPr/>
            <p:nvPr/>
          </p:nvSpPr>
          <p:spPr>
            <a:xfrm>
              <a:off x="3441994" y="3855313"/>
              <a:ext cx="257899" cy="222325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sp>
        <p:nvSpPr>
          <p:cNvPr id="365" name="Right Arrow 364"/>
          <p:cNvSpPr>
            <a:spLocks noChangeAspect="1"/>
          </p:cNvSpPr>
          <p:nvPr/>
        </p:nvSpPr>
        <p:spPr>
          <a:xfrm>
            <a:off x="2830125" y="2181397"/>
            <a:ext cx="648000" cy="425105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sp>
        <p:nvSpPr>
          <p:cNvPr id="366" name="Right Arrow 365"/>
          <p:cNvSpPr>
            <a:spLocks noChangeAspect="1"/>
          </p:cNvSpPr>
          <p:nvPr/>
        </p:nvSpPr>
        <p:spPr>
          <a:xfrm>
            <a:off x="5665875" y="2181398"/>
            <a:ext cx="648000" cy="42510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4164655" y="1988367"/>
            <a:ext cx="814692" cy="814690"/>
            <a:chOff x="4164655" y="1916832"/>
            <a:chExt cx="814692" cy="814690"/>
          </a:xfrm>
        </p:grpSpPr>
        <p:grpSp>
          <p:nvGrpSpPr>
            <p:cNvPr id="368" name="Group 367"/>
            <p:cNvGrpSpPr/>
            <p:nvPr/>
          </p:nvGrpSpPr>
          <p:grpSpPr>
            <a:xfrm>
              <a:off x="4164655" y="1916832"/>
              <a:ext cx="814692" cy="814690"/>
              <a:chOff x="3380493" y="1953327"/>
              <a:chExt cx="1422401" cy="1422400"/>
            </a:xfrm>
            <a:solidFill>
              <a:srgbClr val="558ED5"/>
            </a:solidFill>
          </p:grpSpPr>
          <p:sp>
            <p:nvSpPr>
              <p:cNvPr id="378" name="Hexagon 377"/>
              <p:cNvSpPr/>
              <p:nvPr/>
            </p:nvSpPr>
            <p:spPr>
              <a:xfrm rot="5400000">
                <a:off x="3580550" y="2186627"/>
                <a:ext cx="1027096" cy="955804"/>
              </a:xfrm>
              <a:prstGeom prst="hexagon">
                <a:avLst/>
              </a:prstGeom>
              <a:solidFill>
                <a:srgbClr val="558E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79" name="Rounded Rectangle 378"/>
              <p:cNvSpPr/>
              <p:nvPr/>
            </p:nvSpPr>
            <p:spPr>
              <a:xfrm rot="3651179">
                <a:off x="3934240" y="1953327"/>
                <a:ext cx="314905" cy="1422400"/>
              </a:xfrm>
              <a:prstGeom prst="roundRect">
                <a:avLst>
                  <a:gd name="adj" fmla="val 50000"/>
                </a:avLst>
              </a:prstGeom>
              <a:solidFill>
                <a:srgbClr val="558E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80" name="Rounded Rectangle 379"/>
              <p:cNvSpPr/>
              <p:nvPr/>
            </p:nvSpPr>
            <p:spPr>
              <a:xfrm rot="17948821" flipH="1">
                <a:off x="3934241" y="1953328"/>
                <a:ext cx="314905" cy="1422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81" name="Rounded Rectangle 380"/>
              <p:cNvSpPr/>
              <p:nvPr/>
            </p:nvSpPr>
            <p:spPr>
              <a:xfrm>
                <a:off x="3942437" y="1953327"/>
                <a:ext cx="314905" cy="1422400"/>
              </a:xfrm>
              <a:prstGeom prst="roundRect">
                <a:avLst>
                  <a:gd name="adj" fmla="val 50000"/>
                </a:avLst>
              </a:prstGeom>
              <a:solidFill>
                <a:srgbClr val="558E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</p:grp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4287479" y="2005336"/>
              <a:ext cx="569043" cy="637683"/>
              <a:chOff x="3152325" y="3518244"/>
              <a:chExt cx="835327" cy="936088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 flipV="1">
                <a:off x="3572914" y="3518244"/>
                <a:ext cx="0" cy="936088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3152325" y="3746694"/>
                <a:ext cx="835327" cy="472181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3152325" y="3746694"/>
                <a:ext cx="835327" cy="47218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Hexagon 372"/>
              <p:cNvSpPr/>
              <p:nvPr/>
            </p:nvSpPr>
            <p:spPr>
              <a:xfrm rot="5400000">
                <a:off x="3250664" y="3686406"/>
                <a:ext cx="644501" cy="599764"/>
              </a:xfrm>
              <a:prstGeom prst="hexagon">
                <a:avLst/>
              </a:prstGeom>
              <a:solidFill>
                <a:srgbClr val="19917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cxnSp>
            <p:nvCxnSpPr>
              <p:cNvPr id="374" name="Straight Connector 373"/>
              <p:cNvCxnSpPr>
                <a:stCxn id="377" idx="1"/>
              </p:cNvCxnSpPr>
              <p:nvPr/>
            </p:nvCxnSpPr>
            <p:spPr>
              <a:xfrm>
                <a:off x="3506470" y="3966475"/>
                <a:ext cx="291129" cy="176137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>
                <a:stCxn id="377" idx="5"/>
              </p:cNvCxnSpPr>
              <p:nvPr/>
            </p:nvCxnSpPr>
            <p:spPr>
              <a:xfrm flipH="1">
                <a:off x="3348231" y="3966475"/>
                <a:ext cx="287188" cy="173871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>
                <a:stCxn id="377" idx="3"/>
              </p:cNvCxnSpPr>
              <p:nvPr/>
            </p:nvCxnSpPr>
            <p:spPr>
              <a:xfrm flipV="1">
                <a:off x="3570944" y="3753286"/>
                <a:ext cx="0" cy="324352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Isosceles Triangle 376"/>
              <p:cNvSpPr/>
              <p:nvPr/>
            </p:nvSpPr>
            <p:spPr>
              <a:xfrm>
                <a:off x="3441994" y="3855313"/>
                <a:ext cx="257899" cy="222325"/>
              </a:xfrm>
              <a:prstGeom prst="triangle">
                <a:avLst/>
              </a:prstGeom>
              <a:solidFill>
                <a:srgbClr val="19917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</p:grpSp>
      </p:grpSp>
      <p:grpSp>
        <p:nvGrpSpPr>
          <p:cNvPr id="382" name="Group 381"/>
          <p:cNvGrpSpPr>
            <a:grpSpLocks noChangeAspect="1"/>
          </p:cNvGrpSpPr>
          <p:nvPr/>
        </p:nvGrpSpPr>
        <p:grpSpPr>
          <a:xfrm rot="20700000">
            <a:off x="4881143" y="1577978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83" name="Rounded Rectangle 382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84" name="Rounded Rectangle 383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85" name="Rounded Rectangle 384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386" name="Group 385"/>
          <p:cNvGrpSpPr>
            <a:grpSpLocks noChangeAspect="1"/>
          </p:cNvGrpSpPr>
          <p:nvPr/>
        </p:nvGrpSpPr>
        <p:grpSpPr>
          <a:xfrm flipV="1">
            <a:off x="1638866" y="1795071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87" name="Rounded Rectangle 386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88" name="Rounded Rectangle 387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89" name="Rounded Rectangle 388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390" name="Group 389"/>
          <p:cNvGrpSpPr>
            <a:grpSpLocks noChangeAspect="1"/>
          </p:cNvGrpSpPr>
          <p:nvPr/>
        </p:nvGrpSpPr>
        <p:grpSpPr>
          <a:xfrm rot="7200000">
            <a:off x="1188506" y="2081306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91" name="Rounded Rectangle 390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92" name="Rounded Rectangle 391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93" name="Rounded Rectangle 392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394" name="Group 393"/>
          <p:cNvGrpSpPr>
            <a:grpSpLocks noChangeAspect="1"/>
          </p:cNvGrpSpPr>
          <p:nvPr/>
        </p:nvGrpSpPr>
        <p:grpSpPr>
          <a:xfrm rot="14400000">
            <a:off x="2030189" y="1967484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95" name="Rounded Rectangle 394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96" name="Rounded Rectangle 395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97" name="Rounded Rectangle 396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398" name="Group 397"/>
          <p:cNvGrpSpPr>
            <a:grpSpLocks noChangeAspect="1"/>
          </p:cNvGrpSpPr>
          <p:nvPr/>
        </p:nvGrpSpPr>
        <p:grpSpPr>
          <a:xfrm rot="4500000">
            <a:off x="4506400" y="1686887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99" name="Rounded Rectangle 398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400" name="Rounded Rectangle 399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401" name="Rounded Rectangle 400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402" name="Group 401"/>
          <p:cNvGrpSpPr>
            <a:grpSpLocks noChangeAspect="1"/>
          </p:cNvGrpSpPr>
          <p:nvPr/>
        </p:nvGrpSpPr>
        <p:grpSpPr>
          <a:xfrm rot="13500000">
            <a:off x="4036127" y="1758755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403" name="Rounded Rectangle 402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404" name="Rounded Rectangle 403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405" name="Rounded Rectangle 404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sp>
        <p:nvSpPr>
          <p:cNvPr id="406" name="Right Arrow 405"/>
          <p:cNvSpPr>
            <a:spLocks noChangeAspect="1"/>
          </p:cNvSpPr>
          <p:nvPr/>
        </p:nvSpPr>
        <p:spPr>
          <a:xfrm rot="16200000">
            <a:off x="7250949" y="1631022"/>
            <a:ext cx="327225" cy="228828"/>
          </a:xfrm>
          <a:prstGeom prst="rightArrow">
            <a:avLst/>
          </a:prstGeom>
          <a:solidFill>
            <a:srgbClr val="000000"/>
          </a:solidFill>
          <a:ln w="12700" cmpd="sng">
            <a:solidFill>
              <a:schemeClr val="bg1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542751" y="3067965"/>
            <a:ext cx="2381174" cy="493505"/>
          </a:xfrm>
          <a:prstGeom prst="rect">
            <a:avLst/>
          </a:prstGeom>
          <a:noFill/>
        </p:spPr>
        <p:txBody>
          <a:bodyPr wrap="square" tIns="25400" anchor="t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Bare virus rapidly neutralized by antibodies</a:t>
            </a:r>
          </a:p>
        </p:txBody>
      </p:sp>
      <p:sp>
        <p:nvSpPr>
          <p:cNvPr id="408" name="Right Arrow 407"/>
          <p:cNvSpPr>
            <a:spLocks/>
          </p:cNvSpPr>
          <p:nvPr/>
        </p:nvSpPr>
        <p:spPr>
          <a:xfrm rot="5400000">
            <a:off x="4316898" y="4551232"/>
            <a:ext cx="444500" cy="444500"/>
          </a:xfrm>
          <a:prstGeom prst="rightArrow">
            <a:avLst/>
          </a:prstGeom>
          <a:solidFill>
            <a:srgbClr val="1B64BC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sp>
        <p:nvSpPr>
          <p:cNvPr id="409" name="Right Arrow 408"/>
          <p:cNvSpPr>
            <a:spLocks/>
          </p:cNvSpPr>
          <p:nvPr/>
        </p:nvSpPr>
        <p:spPr>
          <a:xfrm rot="5400000">
            <a:off x="7236884" y="4551232"/>
            <a:ext cx="444500" cy="444500"/>
          </a:xfrm>
          <a:prstGeom prst="rightArrow">
            <a:avLst/>
          </a:prstGeom>
          <a:solidFill>
            <a:srgbClr val="1B64BC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3696878" y="5958674"/>
            <a:ext cx="2197100" cy="533400"/>
          </a:xfrm>
          <a:prstGeom prst="rect">
            <a:avLst/>
          </a:prstGeom>
          <a:noFill/>
        </p:spPr>
        <p:txBody>
          <a:bodyPr wrap="square" lIns="101600" tIns="12700" rIns="63500" bIns="63500" anchor="ctr">
            <a:noAutofit/>
          </a:bodyPr>
          <a:lstStyle/>
          <a:p>
            <a:pPr marL="0" lvl="1"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1C65BC"/>
                </a:solidFill>
                <a:latin typeface="Avenir   "/>
                <a:cs typeface="Avenir   "/>
              </a:rPr>
              <a:t>Use lower, safer dose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6567786" y="5958674"/>
            <a:ext cx="2184400" cy="533400"/>
          </a:xfrm>
          <a:prstGeom prst="rect">
            <a:avLst/>
          </a:prstGeom>
          <a:noFill/>
        </p:spPr>
        <p:txBody>
          <a:bodyPr wrap="square" lIns="101600" tIns="12700" rIns="63500" bIns="63500" anchor="ctr">
            <a:noAutofit/>
          </a:bodyPr>
          <a:lstStyle/>
          <a:p>
            <a:pPr marL="0" lvl="1"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1C65BC"/>
                </a:solidFill>
                <a:latin typeface="Avenir   "/>
                <a:cs typeface="Avenir   "/>
              </a:rPr>
              <a:t>Keep virus away from liver</a:t>
            </a:r>
          </a:p>
        </p:txBody>
      </p:sp>
      <p:grpSp>
        <p:nvGrpSpPr>
          <p:cNvPr id="412" name="Group 411"/>
          <p:cNvGrpSpPr/>
          <p:nvPr/>
        </p:nvGrpSpPr>
        <p:grpSpPr>
          <a:xfrm>
            <a:off x="6034386" y="5958674"/>
            <a:ext cx="533400" cy="533400"/>
            <a:chOff x="6037615" y="5472807"/>
            <a:chExt cx="533400" cy="533400"/>
          </a:xfrm>
          <a:solidFill>
            <a:srgbClr val="1B64BC"/>
          </a:solidFill>
        </p:grpSpPr>
        <p:sp>
          <p:nvSpPr>
            <p:cNvPr id="413" name="Rectangle 412"/>
            <p:cNvSpPr/>
            <p:nvPr/>
          </p:nvSpPr>
          <p:spPr>
            <a:xfrm>
              <a:off x="6037615" y="5472807"/>
              <a:ext cx="533400" cy="533400"/>
            </a:xfrm>
            <a:prstGeom prst="rect">
              <a:avLst/>
            </a:prstGeom>
            <a:grpFill/>
          </p:spPr>
          <p:txBody>
            <a:bodyPr wrap="square" lIns="107950" tIns="31750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endParaRPr lang="en-US" sz="1600" dirty="0" smtClean="0">
                <a:solidFill>
                  <a:schemeClr val="bg1"/>
                </a:solidFill>
                <a:latin typeface="Avenir   "/>
                <a:cs typeface="Avenir   "/>
              </a:endParaRPr>
            </a:p>
          </p:txBody>
        </p:sp>
        <p:pic>
          <p:nvPicPr>
            <p:cNvPr id="414" name="Picture 4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615" y="5472807"/>
              <a:ext cx="533400" cy="533400"/>
            </a:xfrm>
            <a:prstGeom prst="rect">
              <a:avLst/>
            </a:prstGeom>
            <a:grpFill/>
          </p:spPr>
        </p:pic>
      </p:grpSp>
      <p:grpSp>
        <p:nvGrpSpPr>
          <p:cNvPr id="415" name="Group 414"/>
          <p:cNvGrpSpPr/>
          <p:nvPr/>
        </p:nvGrpSpPr>
        <p:grpSpPr>
          <a:xfrm>
            <a:off x="3163478" y="5958674"/>
            <a:ext cx="533400" cy="533400"/>
            <a:chOff x="3159078" y="5472807"/>
            <a:chExt cx="533400" cy="533400"/>
          </a:xfrm>
          <a:solidFill>
            <a:srgbClr val="1B64BC"/>
          </a:solidFill>
        </p:grpSpPr>
        <p:sp>
          <p:nvSpPr>
            <p:cNvPr id="416" name="Rectangle 415"/>
            <p:cNvSpPr/>
            <p:nvPr/>
          </p:nvSpPr>
          <p:spPr>
            <a:xfrm>
              <a:off x="3159078" y="5472807"/>
              <a:ext cx="533400" cy="533400"/>
            </a:xfrm>
            <a:prstGeom prst="rect">
              <a:avLst/>
            </a:prstGeom>
            <a:grpFill/>
          </p:spPr>
          <p:txBody>
            <a:bodyPr wrap="square" lIns="107950" tIns="31750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endParaRPr lang="en-US" sz="1600" dirty="0" smtClean="0">
                <a:solidFill>
                  <a:schemeClr val="bg1"/>
                </a:solidFill>
                <a:latin typeface="Avenir   "/>
                <a:cs typeface="Avenir   "/>
              </a:endParaRPr>
            </a:p>
          </p:txBody>
        </p:sp>
        <p:pic>
          <p:nvPicPr>
            <p:cNvPr id="417" name="Picture 4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078" y="5472807"/>
              <a:ext cx="533400" cy="533400"/>
            </a:xfrm>
            <a:prstGeom prst="rect">
              <a:avLst/>
            </a:prstGeom>
            <a:grpFill/>
          </p:spPr>
        </p:pic>
      </p:grpSp>
      <p:sp>
        <p:nvSpPr>
          <p:cNvPr id="418" name="Rectangle 417"/>
          <p:cNvSpPr/>
          <p:nvPr/>
        </p:nvSpPr>
        <p:spPr>
          <a:xfrm>
            <a:off x="3696878" y="5210503"/>
            <a:ext cx="2197100" cy="533400"/>
          </a:xfrm>
          <a:prstGeom prst="rect">
            <a:avLst/>
          </a:prstGeom>
          <a:noFill/>
        </p:spPr>
        <p:txBody>
          <a:bodyPr wrap="square" lIns="101600" tIns="12700" rIns="63500" bIns="63500" anchor="ctr">
            <a:noAutofit/>
          </a:bodyPr>
          <a:lstStyle/>
          <a:p>
            <a:pPr marL="0" lvl="1"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1C65BC"/>
                </a:solidFill>
                <a:latin typeface="Avenir   "/>
                <a:cs typeface="Avenir   "/>
              </a:rPr>
              <a:t>Serve repeat therapy with no loss of efficacy</a:t>
            </a:r>
          </a:p>
        </p:txBody>
      </p:sp>
      <p:sp>
        <p:nvSpPr>
          <p:cNvPr id="419" name="Rectangle 418"/>
          <p:cNvSpPr/>
          <p:nvPr/>
        </p:nvSpPr>
        <p:spPr>
          <a:xfrm>
            <a:off x="6567786" y="5210503"/>
            <a:ext cx="2184400" cy="533400"/>
          </a:xfrm>
          <a:prstGeom prst="rect">
            <a:avLst/>
          </a:prstGeom>
          <a:noFill/>
        </p:spPr>
        <p:txBody>
          <a:bodyPr wrap="square" lIns="101600" tIns="12700" rIns="63500" bIns="63500" anchor="ctr">
            <a:noAutofit/>
          </a:bodyPr>
          <a:lstStyle/>
          <a:p>
            <a:pPr marL="0" lvl="1"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1C65BC"/>
                </a:solidFill>
                <a:latin typeface="Avenir   "/>
                <a:cs typeface="Avenir   "/>
              </a:rPr>
              <a:t>Give virus tropism to new cancer targets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6034386" y="5210503"/>
            <a:ext cx="533400" cy="533400"/>
          </a:xfrm>
          <a:prstGeom prst="rect">
            <a:avLst/>
          </a:prstGeom>
          <a:solidFill>
            <a:srgbClr val="1B64BC"/>
          </a:solidFill>
        </p:spPr>
        <p:txBody>
          <a:bodyPr wrap="square" lIns="107950" tIns="31750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endParaRPr lang="en-US" sz="1600" dirty="0" smtClean="0">
              <a:solidFill>
                <a:schemeClr val="bg1"/>
              </a:solidFill>
              <a:latin typeface="Avenir   "/>
              <a:cs typeface="Avenir   "/>
            </a:endParaRPr>
          </a:p>
        </p:txBody>
      </p:sp>
      <p:pic>
        <p:nvPicPr>
          <p:cNvPr id="421" name="Picture 420" descr="ad-icon-targ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86" y="5210503"/>
            <a:ext cx="533400" cy="533400"/>
          </a:xfrm>
          <a:prstGeom prst="rect">
            <a:avLst/>
          </a:prstGeom>
          <a:solidFill>
            <a:srgbClr val="1B64BC"/>
          </a:solidFill>
        </p:spPr>
      </p:pic>
      <p:sp>
        <p:nvSpPr>
          <p:cNvPr id="422" name="Rectangle 421"/>
          <p:cNvSpPr/>
          <p:nvPr/>
        </p:nvSpPr>
        <p:spPr>
          <a:xfrm>
            <a:off x="3163478" y="5210503"/>
            <a:ext cx="533400" cy="533400"/>
          </a:xfrm>
          <a:prstGeom prst="rect">
            <a:avLst/>
          </a:prstGeom>
          <a:solidFill>
            <a:srgbClr val="1B64BC"/>
          </a:solidFill>
        </p:spPr>
        <p:txBody>
          <a:bodyPr wrap="square" lIns="107950" tIns="31750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endParaRPr lang="en-US" sz="1600" dirty="0" smtClean="0">
              <a:solidFill>
                <a:schemeClr val="bg1"/>
              </a:solidFill>
              <a:latin typeface="Avenir   "/>
              <a:cs typeface="Avenir   "/>
            </a:endParaRPr>
          </a:p>
        </p:txBody>
      </p:sp>
      <p:pic>
        <p:nvPicPr>
          <p:cNvPr id="423" name="Picture 4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78" y="5210503"/>
            <a:ext cx="533400" cy="533400"/>
          </a:xfrm>
          <a:prstGeom prst="rect">
            <a:avLst/>
          </a:prstGeom>
          <a:solidFill>
            <a:srgbClr val="1B64BC"/>
          </a:solidFill>
        </p:spPr>
      </p:pic>
    </p:spTree>
    <p:extLst>
      <p:ext uri="{BB962C8B-B14F-4D97-AF65-F5344CB8AC3E}">
        <p14:creationId xmlns:p14="http://schemas.microsoft.com/office/powerpoint/2010/main" val="822629627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i="1" dirty="0" err="1">
                <a:solidFill>
                  <a:srgbClr val="000000"/>
                </a:solidFill>
                <a:latin typeface="Avenir   "/>
                <a:cs typeface="Avenir   "/>
              </a:rPr>
              <a:t>OnCoat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™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Technology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>
                <a:solidFill>
                  <a:srgbClr val="1B64BC"/>
                </a:solidFill>
                <a:latin typeface="Avenir Heavy"/>
                <a:cs typeface="Avenir Heavy"/>
              </a:rPr>
              <a:t>OnCoat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™ </a:t>
            </a:r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imaged using an electron microscope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0" y="2141430"/>
            <a:ext cx="9160095" cy="3548849"/>
            <a:chOff x="-160095" y="1544530"/>
            <a:chExt cx="9160095" cy="3548849"/>
          </a:xfrm>
        </p:grpSpPr>
        <p:pic>
          <p:nvPicPr>
            <p:cNvPr id="104" name="Picture 103" descr="TEM-3D-AdV-tran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0095" y="1997376"/>
              <a:ext cx="3096003" cy="3096003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1980163" y="2987645"/>
              <a:ext cx="540000" cy="1011254"/>
              <a:chOff x="2136200" y="2972963"/>
              <a:chExt cx="383963" cy="1011254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2136200" y="2972963"/>
                <a:ext cx="383963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136200" y="3984217"/>
                <a:ext cx="383963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163" y="1997376"/>
              <a:ext cx="3096003" cy="3096003"/>
            </a:xfrm>
            <a:prstGeom prst="rect">
              <a:avLst/>
            </a:prstGeom>
          </p:spPr>
        </p:pic>
        <p:pic>
          <p:nvPicPr>
            <p:cNvPr id="107" name="Picture 106" descr="Trial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166" y="1997376"/>
              <a:ext cx="3095834" cy="3095834"/>
            </a:xfrm>
            <a:prstGeom prst="rect">
              <a:avLst/>
            </a:prstGeom>
          </p:spPr>
        </p:pic>
        <p:sp>
          <p:nvSpPr>
            <p:cNvPr id="108" name="Rectangle 107"/>
            <p:cNvSpPr/>
            <p:nvPr/>
          </p:nvSpPr>
          <p:spPr>
            <a:xfrm>
              <a:off x="2664162" y="1544530"/>
              <a:ext cx="3096003" cy="28799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Light"/>
                  <a:cs typeface="Avenir Light"/>
                </a:rPr>
                <a:t>Bare Adenovirus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03997" y="1544530"/>
              <a:ext cx="3096003" cy="28799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dirty="0">
                  <a:solidFill>
                    <a:srgbClr val="1B64BC"/>
                  </a:solidFill>
                  <a:latin typeface="Avenir Heavy"/>
                  <a:cs typeface="Avenir Heavy"/>
                </a:rPr>
                <a:t>OnCoat™-</a:t>
              </a:r>
              <a:r>
                <a:rPr lang="en-US" dirty="0" smtClean="0">
                  <a:solidFill>
                    <a:srgbClr val="1B64BC"/>
                  </a:solidFill>
                  <a:latin typeface="Avenir Heavy"/>
                  <a:cs typeface="Avenir Heavy"/>
                </a:rPr>
                <a:t>AdV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35000" y="5994000"/>
            <a:ext cx="1184401" cy="252000"/>
            <a:chOff x="412748" y="5621917"/>
            <a:chExt cx="1184401" cy="25200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412748" y="5621917"/>
              <a:ext cx="1184400" cy="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412749" y="5621918"/>
              <a:ext cx="1184400" cy="25199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Helvetica Neue Light"/>
                  <a:cs typeface="Helvetica Neue Light"/>
                </a:rPr>
                <a:t>100nm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65909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NW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55905</TotalTime>
  <Words>1849</Words>
  <Application>Microsoft Macintosh PowerPoint</Application>
  <PresentationFormat>On-screen Show (4:3)</PresentationFormat>
  <Paragraphs>517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NWB</vt:lpstr>
      <vt:lpstr>Targeted delivery of biologics</vt:lpstr>
      <vt:lpstr>Nanotechnology based  injectable therapeutics against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Abe Layla, Ph.D. 001 858 669-4775 iyayla@devacell.com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Geoffrey Folkerth</cp:lastModifiedBy>
  <cp:revision>4170</cp:revision>
  <cp:lastPrinted>2015-02-13T01:26:55Z</cp:lastPrinted>
  <dcterms:created xsi:type="dcterms:W3CDTF">2014-05-06T13:32:15Z</dcterms:created>
  <dcterms:modified xsi:type="dcterms:W3CDTF">2015-02-13T07:27:04Z</dcterms:modified>
</cp:coreProperties>
</file>